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57" r:id="rId6"/>
    <p:sldId id="26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6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50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994" y="62"/>
      </p:cViewPr>
      <p:guideLst>
        <p:guide orient="horz" pos="2160"/>
        <p:guide pos="16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30F84-56FA-42F6-A5A5-C018A95E85DA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F38B3-1323-46FE-9641-7A99E52FBDE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1464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9813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2987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2269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2640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731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0F38B3-1323-46FE-9641-7A99E52FBDE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9156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806FE8E1-62BB-4367-8A7F-2BBF1856F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EB039579-4C0E-4EB0-98DC-6ACC797F6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64AFB6AF-C69E-469C-B41E-74DC1FF06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E3D3514A-F001-43F5-930D-E90FEE3C2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35242916-EF9F-4124-BDFB-C827E401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5914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76599F73-1A06-4523-AD43-C8D7CB3B1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EEB853D9-9B71-45A6-A8E7-3F0DCDDBE7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2ACBF59B-8DAF-47C3-9469-307220B0D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202F99A7-CAD0-43A9-9AB3-942DAFC53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6AB9A12A-3406-4862-830C-2BB4A692C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91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="" xmlns:a16="http://schemas.microsoft.com/office/drawing/2014/main" id="{09F19EBA-C77C-4164-9886-D0427F8206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="" xmlns:a16="http://schemas.microsoft.com/office/drawing/2014/main" id="{E3CCA211-A792-4289-8E09-F189597FA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68ED5766-12A2-4D72-8824-FDDF6102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9737F752-06B8-4F09-8135-28035332F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080EB5F-651B-4708-9E52-ADBBD89B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3503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DE76881-64DE-430B-A914-BB4D3DDA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BA6C0012-24DF-45AD-A1C0-C33D841C8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D7D1C646-B17E-4B08-B353-D97F107A5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BFEB9BB4-5D77-465B-9113-CEEFD14A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A8CDD095-19B4-4CB6-99F3-A0B8830A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98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23AF7194-3117-402E-9C8F-09D364F10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FD4D47E8-CEB1-4544-BF10-C792C9D76A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07433FD8-0340-405D-983F-2D2F7BF3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247FAE4A-B2BA-45DE-ACC4-042AD1BE8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07746C8-A178-46F2-808B-5C3BAE08B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29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F35B960E-670A-4D32-9AE0-3E1EE4702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915D0458-21BE-403C-9587-08A8121D7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F305D05F-4B5A-405C-8EBF-0103129EB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35CC5F91-F8DB-4B79-9A77-4ECD74D6A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10325857-D095-4319-93A9-9C017A3F3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0A39F6A0-5DA1-4D7A-8036-7AC233E72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7298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9C10EAA2-4092-4BC5-97E0-CBF39DB7A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8E866EA6-40A1-4FA1-9AC5-86024BA7C2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="" xmlns:a16="http://schemas.microsoft.com/office/drawing/2014/main" id="{5045E0A9-631E-49DB-9A4E-E0687C594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="" xmlns:a16="http://schemas.microsoft.com/office/drawing/2014/main" id="{8D0C0873-2A30-40B1-A321-79CAE43FED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="" xmlns:a16="http://schemas.microsoft.com/office/drawing/2014/main" id="{D4A57AF9-0BA4-490C-A493-A3B07B1187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="" xmlns:a16="http://schemas.microsoft.com/office/drawing/2014/main" id="{095AA464-B8B7-479E-B9D0-D6B5A5FA9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="" xmlns:a16="http://schemas.microsoft.com/office/drawing/2014/main" id="{950F205C-BD46-4221-8C7E-8C3502CDA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="" xmlns:a16="http://schemas.microsoft.com/office/drawing/2014/main" id="{7097440E-C7C1-49D2-9EF8-B20173DEA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6748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41623ECA-B163-4807-89BE-CC3CD61A0C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="" xmlns:a16="http://schemas.microsoft.com/office/drawing/2014/main" id="{E03589C9-E98B-4316-AC38-F0B76D0B1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="" xmlns:a16="http://schemas.microsoft.com/office/drawing/2014/main" id="{1BABF1DC-3B3B-43CF-B2E2-0E5DEBA50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="" xmlns:a16="http://schemas.microsoft.com/office/drawing/2014/main" id="{C824539E-9FA0-4F9B-A8AC-D78C8DD84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8507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B78A8E35-360E-44F8-9BED-BFD54C6C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BED9332F-5BA0-416C-BC30-E008AC17C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DE4BBFF8-740D-44B3-A862-321227C07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9120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E8736CB-420D-425D-8D1D-E15799D60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="" xmlns:a16="http://schemas.microsoft.com/office/drawing/2014/main" id="{0C1CCB31-782F-49C3-BEF9-C31621416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371363AF-B2B0-4BF1-9F06-21FC39CA6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661E7E68-9358-4481-9FF0-6EC423E77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8B549A86-7527-4A69-9DB7-1B938FDB4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D0B57BB8-66E1-4E4D-8990-7AEB73FE6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441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6C895B21-476B-4DE8-AA3B-161BC1845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="" xmlns:a16="http://schemas.microsoft.com/office/drawing/2014/main" id="{7EAF59D2-E148-4929-9A95-B4BD684039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="" xmlns:a16="http://schemas.microsoft.com/office/drawing/2014/main" id="{299DF9C0-F4B3-484D-B710-22DE602DC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="" xmlns:a16="http://schemas.microsoft.com/office/drawing/2014/main" id="{5EB829D1-F1EE-4A9C-A9AE-2499ED3A6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="" xmlns:a16="http://schemas.microsoft.com/office/drawing/2014/main" id="{6CD2EAA7-D03B-4E80-9CB8-82C1EB60B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="" xmlns:a16="http://schemas.microsoft.com/office/drawing/2014/main" id="{4C35BCBD-BE82-4BBC-BE5F-58A87FD9E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878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="" xmlns:a16="http://schemas.microsoft.com/office/drawing/2014/main" id="{345428D0-55CF-4DBD-B287-4538AA159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="" xmlns:a16="http://schemas.microsoft.com/office/drawing/2014/main" id="{D1282F0D-99E7-4A14-89D2-3384B446E4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3ECBA410-53EE-4BC7-A096-28FF3FD5E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908C8-88E7-4C36-AFCC-67B0032BAC4B}" type="datetimeFigureOut">
              <a:rPr lang="it-IT" smtClean="0"/>
              <a:t>01/07/2021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4A0B9392-A6D7-4B21-A505-99424FA73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8748E629-B11F-461A-9E70-8141477DF5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71FB8-EFF2-46E4-838A-BBC460AFCA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0196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10" Type="http://schemas.openxmlformats.org/officeDocument/2006/relationships/image" Target="../media/image7.jpeg"/><Relationship Id="rId4" Type="http://schemas.openxmlformats.org/officeDocument/2006/relationships/image" Target="../media/image2.png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="" xmlns:a16="http://schemas.microsoft.com/office/drawing/2014/main" id="{95A52EBD-10E1-43BA-9057-577AAEAB91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9" r="11381" b="10138"/>
          <a:stretch/>
        </p:blipFill>
        <p:spPr>
          <a:xfrm>
            <a:off x="208" y="2348585"/>
            <a:ext cx="1043773" cy="4016190"/>
          </a:xfrm>
          <a:prstGeom prst="rect">
            <a:avLst/>
          </a:prstGeom>
        </p:spPr>
      </p:pic>
      <p:pic>
        <p:nvPicPr>
          <p:cNvPr id="8" name="Immagine 7" descr="Immagine che contiene mappa&#10;&#10;Descrizione generata automaticamente">
            <a:extLst>
              <a:ext uri="{FF2B5EF4-FFF2-40B4-BE49-F238E27FC236}">
                <a16:creationId xmlns="" xmlns:a16="http://schemas.microsoft.com/office/drawing/2014/main" id="{E9CCBE40-494E-4E25-A4BF-871B1B3425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89" y="4398043"/>
            <a:ext cx="2747595" cy="1923239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E2886894-5AF6-4D46-95CC-791E9B8719EE}"/>
              </a:ext>
            </a:extLst>
          </p:cNvPr>
          <p:cNvSpPr txBox="1"/>
          <p:nvPr/>
        </p:nvSpPr>
        <p:spPr>
          <a:xfrm>
            <a:off x="430015" y="647005"/>
            <a:ext cx="2118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Le città e il cambiamento</a:t>
            </a:r>
          </a:p>
          <a:p>
            <a:r>
              <a:rPr lang="it-IT" sz="12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E4F42781-358A-4847-B2DD-02B7631C2847}"/>
              </a:ext>
            </a:extLst>
          </p:cNvPr>
          <p:cNvSpPr/>
          <p:nvPr/>
        </p:nvSpPr>
        <p:spPr>
          <a:xfrm>
            <a:off x="162331" y="638459"/>
            <a:ext cx="252000" cy="54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="" xmlns:a16="http://schemas.microsoft.com/office/drawing/2014/main" id="{D2D97DDF-5A03-44B1-B750-85D48656A6FC}"/>
              </a:ext>
            </a:extLst>
          </p:cNvPr>
          <p:cNvSpPr/>
          <p:nvPr/>
        </p:nvSpPr>
        <p:spPr>
          <a:xfrm>
            <a:off x="2645711" y="647005"/>
            <a:ext cx="97489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="" xmlns:a16="http://schemas.microsoft.com/office/drawing/2014/main" id="{6602A375-B3BB-48A4-A82E-1E152D45CE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90" y="0"/>
            <a:ext cx="5145510" cy="3429000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="" xmlns:a16="http://schemas.microsoft.com/office/drawing/2014/main" id="{7DD5D2F2-8AD6-4A24-BBA6-64FEA05B8D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158" y="3657600"/>
            <a:ext cx="2186842" cy="1343025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="" xmlns:a16="http://schemas.microsoft.com/office/drawing/2014/main" id="{343551C9-D8AB-45AB-AC41-D23982179A0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15" y="3657600"/>
            <a:ext cx="2630910" cy="1343025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="" xmlns:a16="http://schemas.microsoft.com/office/drawing/2014/main" id="{68F946FB-B5F0-489C-8ADC-D7359437C0B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90" y="5226864"/>
            <a:ext cx="1478385" cy="1361632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="" xmlns:a16="http://schemas.microsoft.com/office/drawing/2014/main" id="{8682D376-B448-4331-9615-118A3BB375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052" y="5226864"/>
            <a:ext cx="1478385" cy="1361632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="" xmlns:a16="http://schemas.microsoft.com/office/drawing/2014/main" id="{0F319B3E-3E6D-4AA9-AFBD-3A12AA335B2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3615" y="5226864"/>
            <a:ext cx="1478385" cy="136163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E9DF4F0F-4C77-4C93-927B-1BF055EC103A}"/>
              </a:ext>
            </a:extLst>
          </p:cNvPr>
          <p:cNvSpPr txBox="1"/>
          <p:nvPr/>
        </p:nvSpPr>
        <p:spPr>
          <a:xfrm>
            <a:off x="136823" y="1285499"/>
            <a:ext cx="6832467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Descrizione dell’iniziativa (max 1500 battute spazi inclusi)</a:t>
            </a:r>
          </a:p>
          <a:p>
            <a:endParaRPr lang="it-IT" sz="1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="" xmlns:a16="http://schemas.microsoft.com/office/drawing/2014/main" id="{B2E8CE16-181C-4952-857D-23E146306D76}"/>
              </a:ext>
            </a:extLst>
          </p:cNvPr>
          <p:cNvSpPr txBox="1"/>
          <p:nvPr/>
        </p:nvSpPr>
        <p:spPr>
          <a:xfrm>
            <a:off x="2800845" y="3793638"/>
            <a:ext cx="35386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Keywords: 3 parole chiave massimo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="" xmlns:a16="http://schemas.microsoft.com/office/drawing/2014/main" id="{32208B5F-5BC7-4FCC-A5E4-C6863FBF63B1}"/>
              </a:ext>
            </a:extLst>
          </p:cNvPr>
          <p:cNvSpPr txBox="1"/>
          <p:nvPr/>
        </p:nvSpPr>
        <p:spPr>
          <a:xfrm>
            <a:off x="2548222" y="4134177"/>
            <a:ext cx="442106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lunga dell’Iniziativa: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Gruppo di progettazione: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xxxxxxxxxxxxxxxxxxxxxxxxxxxxxxxxxxxxx</a:t>
            </a:r>
            <a:endParaRPr lang="it-IT" sz="9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Localizzazione: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xxxxxxxxxxxxxxxxxxxxxxxxxxxxxxxxxxxxxxxxxxxxxx</a:t>
            </a:r>
            <a:endParaRPr lang="it-IT" sz="9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Tipologia: 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piano/programma/progetto ecc.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Stato di attuazione: 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indicare gli estremi di adozione o approvazione dell’iniziativa e/o di eventuale realizzazione 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Fonte/Linea di finanziamento: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Obiettivi: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gli obiettivi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Ricadute: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ricadute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300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Criticità: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criticità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Partecipazione: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attività partecipative, se previste,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="" xmlns:a16="http://schemas.microsoft.com/office/drawing/2014/main" id="{C0B91A4F-83EB-489F-AD56-100F1F99260C}"/>
              </a:ext>
            </a:extLst>
          </p:cNvPr>
          <p:cNvSpPr txBox="1"/>
          <p:nvPr/>
        </p:nvSpPr>
        <p:spPr>
          <a:xfrm>
            <a:off x="7412078" y="2502827"/>
            <a:ext cx="457037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SPAZIO IMMAGINI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891828" y="103041"/>
            <a:ext cx="689385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| </a:t>
            </a:r>
            <a:r>
              <a:rPr lang="it-IT" sz="105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il presente per pianificare il futuro</a:t>
            </a:r>
          </a:p>
          <a:p>
            <a:r>
              <a:rPr lang="it-IT" sz="1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="" xmlns:a16="http://schemas.microsoft.com/office/drawing/2014/main" id="{8C3400DF-7650-41A6-BCBE-7B5295D4C05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970" y="5124164"/>
            <a:ext cx="330476" cy="330476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56" b="-99"/>
          <a:stretch/>
        </p:blipFill>
        <p:spPr bwMode="auto">
          <a:xfrm>
            <a:off x="0" y="631236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ttangolo 27">
            <a:extLst>
              <a:ext uri="{FF2B5EF4-FFF2-40B4-BE49-F238E27FC236}">
                <a16:creationId xmlns="" xmlns:a16="http://schemas.microsoft.com/office/drawing/2014/main" id="{D2D97DDF-5A03-44B1-B750-85D48656A6FC}"/>
              </a:ext>
            </a:extLst>
          </p:cNvPr>
          <p:cNvSpPr/>
          <p:nvPr/>
        </p:nvSpPr>
        <p:spPr>
          <a:xfrm>
            <a:off x="2647949" y="3793638"/>
            <a:ext cx="97489" cy="25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="" xmlns:a16="http://schemas.microsoft.com/office/drawing/2014/main" id="{4A4583F3-4879-4265-80E1-E70AEBFF2B54}"/>
              </a:ext>
            </a:extLst>
          </p:cNvPr>
          <p:cNvSpPr txBox="1"/>
          <p:nvPr/>
        </p:nvSpPr>
        <p:spPr>
          <a:xfrm>
            <a:off x="2776992" y="686172"/>
            <a:ext cx="2812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dell’Iniziativa </a:t>
            </a:r>
          </a:p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="" xmlns:a16="http://schemas.microsoft.com/office/drawing/2014/main" id="{CA20501C-6C6D-4AF6-9C88-2D6E31E7ECF2}"/>
              </a:ext>
            </a:extLst>
          </p:cNvPr>
          <p:cNvSpPr txBox="1"/>
          <p:nvPr/>
        </p:nvSpPr>
        <p:spPr>
          <a:xfrm>
            <a:off x="5403287" y="628448"/>
            <a:ext cx="156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="" xmlns:a16="http://schemas.microsoft.com/office/drawing/2014/main" id="{B33006B0-EBBE-439A-B13C-0E5155FB166B}"/>
              </a:ext>
            </a:extLst>
          </p:cNvPr>
          <p:cNvSpPr txBox="1"/>
          <p:nvPr/>
        </p:nvSpPr>
        <p:spPr>
          <a:xfrm>
            <a:off x="7056015" y="3429000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26" name="CasellaDiTesto 25">
            <a:extLst>
              <a:ext uri="{FF2B5EF4-FFF2-40B4-BE49-F238E27FC236}">
                <a16:creationId xmlns="" xmlns:a16="http://schemas.microsoft.com/office/drawing/2014/main" id="{69B3D4A4-E2EE-4D9E-A3B5-3E5D4C47810C}"/>
              </a:ext>
            </a:extLst>
          </p:cNvPr>
          <p:cNvSpPr txBox="1"/>
          <p:nvPr/>
        </p:nvSpPr>
        <p:spPr>
          <a:xfrm>
            <a:off x="7046490" y="5008748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="" xmlns:a16="http://schemas.microsoft.com/office/drawing/2014/main" id="{D6D28431-4AD9-48C0-98AE-ACC45840C7FF}"/>
              </a:ext>
            </a:extLst>
          </p:cNvPr>
          <p:cNvSpPr txBox="1"/>
          <p:nvPr/>
        </p:nvSpPr>
        <p:spPr>
          <a:xfrm>
            <a:off x="10005158" y="4996032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="" xmlns:a16="http://schemas.microsoft.com/office/drawing/2014/main" id="{BB8B7B8D-5EF5-4F86-B92B-8458A956945B}"/>
              </a:ext>
            </a:extLst>
          </p:cNvPr>
          <p:cNvSpPr txBox="1"/>
          <p:nvPr/>
        </p:nvSpPr>
        <p:spPr>
          <a:xfrm>
            <a:off x="7046490" y="6603804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="" xmlns:a16="http://schemas.microsoft.com/office/drawing/2014/main" id="{7D97999F-4C96-41CF-9BBC-0B4A1A62DEAC}"/>
              </a:ext>
            </a:extLst>
          </p:cNvPr>
          <p:cNvSpPr txBox="1"/>
          <p:nvPr/>
        </p:nvSpPr>
        <p:spPr>
          <a:xfrm>
            <a:off x="8880051" y="6594067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="" xmlns:a16="http://schemas.microsoft.com/office/drawing/2014/main" id="{D41CA32F-CD75-4D90-AC34-70A098170B97}"/>
              </a:ext>
            </a:extLst>
          </p:cNvPr>
          <p:cNvSpPr txBox="1"/>
          <p:nvPr/>
        </p:nvSpPr>
        <p:spPr>
          <a:xfrm>
            <a:off x="10682313" y="6603804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</p:spTree>
    <p:extLst>
      <p:ext uri="{BB962C8B-B14F-4D97-AF65-F5344CB8AC3E}">
        <p14:creationId xmlns:p14="http://schemas.microsoft.com/office/powerpoint/2010/main" val="2684378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E2886894-5AF6-4D46-95CC-791E9B8719EE}"/>
              </a:ext>
            </a:extLst>
          </p:cNvPr>
          <p:cNvSpPr txBox="1"/>
          <p:nvPr/>
        </p:nvSpPr>
        <p:spPr>
          <a:xfrm>
            <a:off x="430015" y="647005"/>
            <a:ext cx="2118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Le città e il cambiamento</a:t>
            </a:r>
          </a:p>
          <a:p>
            <a:r>
              <a:rPr lang="it-IT" sz="12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E4F42781-358A-4847-B2DD-02B7631C2847}"/>
              </a:ext>
            </a:extLst>
          </p:cNvPr>
          <p:cNvSpPr/>
          <p:nvPr/>
        </p:nvSpPr>
        <p:spPr>
          <a:xfrm>
            <a:off x="162331" y="638459"/>
            <a:ext cx="252000" cy="54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="" xmlns:a16="http://schemas.microsoft.com/office/drawing/2014/main" id="{D2D97DDF-5A03-44B1-B750-85D48656A6FC}"/>
              </a:ext>
            </a:extLst>
          </p:cNvPr>
          <p:cNvSpPr/>
          <p:nvPr/>
        </p:nvSpPr>
        <p:spPr>
          <a:xfrm>
            <a:off x="2645711" y="647005"/>
            <a:ext cx="97489" cy="54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="" xmlns:a16="http://schemas.microsoft.com/office/drawing/2014/main" id="{6602A375-B3BB-48A4-A82E-1E152D45CE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82" y="2157984"/>
            <a:ext cx="5145510" cy="3429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891828" y="103041"/>
            <a:ext cx="689385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| </a:t>
            </a:r>
            <a:r>
              <a:rPr lang="it-IT" sz="105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il presente per pianificare il futuro</a:t>
            </a:r>
          </a:p>
          <a:p>
            <a:r>
              <a:rPr lang="it-IT" sz="1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="" xmlns:a16="http://schemas.microsoft.com/office/drawing/2014/main" id="{4A4583F3-4879-4265-80E1-E70AEBFF2B54}"/>
              </a:ext>
            </a:extLst>
          </p:cNvPr>
          <p:cNvSpPr txBox="1"/>
          <p:nvPr/>
        </p:nvSpPr>
        <p:spPr>
          <a:xfrm>
            <a:off x="2776992" y="686172"/>
            <a:ext cx="2812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dell’Iniziativa </a:t>
            </a:r>
          </a:p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="" xmlns:a16="http://schemas.microsoft.com/office/drawing/2014/main" id="{CA20501C-6C6D-4AF6-9C88-2D6E31E7ECF2}"/>
              </a:ext>
            </a:extLst>
          </p:cNvPr>
          <p:cNvSpPr txBox="1"/>
          <p:nvPr/>
        </p:nvSpPr>
        <p:spPr>
          <a:xfrm>
            <a:off x="5403287" y="628448"/>
            <a:ext cx="156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="" xmlns:a16="http://schemas.microsoft.com/office/drawing/2014/main" id="{D6D28431-4AD9-48C0-98AE-ACC45840C7FF}"/>
              </a:ext>
            </a:extLst>
          </p:cNvPr>
          <p:cNvSpPr txBox="1"/>
          <p:nvPr/>
        </p:nvSpPr>
        <p:spPr>
          <a:xfrm>
            <a:off x="142082" y="5586984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="" xmlns:a16="http://schemas.microsoft.com/office/drawing/2014/main" id="{9E620EFD-4D58-465C-9F8D-02E4FB344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28" y="2157984"/>
            <a:ext cx="6343392" cy="3429000"/>
          </a:xfrm>
          <a:prstGeom prst="rect">
            <a:avLst/>
          </a:prstGeom>
        </p:spPr>
      </p:pic>
      <p:sp>
        <p:nvSpPr>
          <p:cNvPr id="36" name="CasellaDiTesto 35">
            <a:extLst>
              <a:ext uri="{FF2B5EF4-FFF2-40B4-BE49-F238E27FC236}">
                <a16:creationId xmlns="" xmlns:a16="http://schemas.microsoft.com/office/drawing/2014/main" id="{B8E0EC4F-9454-48D0-9857-D156ADDE8129}"/>
              </a:ext>
            </a:extLst>
          </p:cNvPr>
          <p:cNvSpPr txBox="1"/>
          <p:nvPr/>
        </p:nvSpPr>
        <p:spPr>
          <a:xfrm>
            <a:off x="5589528" y="5586984"/>
            <a:ext cx="3067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</p:spTree>
    <p:extLst>
      <p:ext uri="{BB962C8B-B14F-4D97-AF65-F5344CB8AC3E}">
        <p14:creationId xmlns:p14="http://schemas.microsoft.com/office/powerpoint/2010/main" val="282978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="" xmlns:a16="http://schemas.microsoft.com/office/drawing/2014/main" id="{95A52EBD-10E1-43BA-9057-577AAEAB91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9" r="11381" b="10138"/>
          <a:stretch/>
        </p:blipFill>
        <p:spPr>
          <a:xfrm>
            <a:off x="208" y="2348585"/>
            <a:ext cx="1043773" cy="401619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E9CCBE40-494E-4E25-A4BF-871B1B3425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589" y="4398043"/>
            <a:ext cx="2747595" cy="192323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E2886894-5AF6-4D46-95CC-791E9B8719EE}"/>
              </a:ext>
            </a:extLst>
          </p:cNvPr>
          <p:cNvSpPr txBox="1"/>
          <p:nvPr/>
        </p:nvSpPr>
        <p:spPr>
          <a:xfrm>
            <a:off x="430014" y="573612"/>
            <a:ext cx="2181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Curare gli ambienti e i paesaggi della Puglia</a:t>
            </a:r>
          </a:p>
          <a:p>
            <a:r>
              <a:rPr lang="it-IT" sz="12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E4F42781-358A-4847-B2DD-02B7631C2847}"/>
              </a:ext>
            </a:extLst>
          </p:cNvPr>
          <p:cNvSpPr/>
          <p:nvPr/>
        </p:nvSpPr>
        <p:spPr>
          <a:xfrm>
            <a:off x="162331" y="638459"/>
            <a:ext cx="252000" cy="54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="" xmlns:a16="http://schemas.microsoft.com/office/drawing/2014/main" id="{D2D97DDF-5A03-44B1-B750-85D48656A6FC}"/>
              </a:ext>
            </a:extLst>
          </p:cNvPr>
          <p:cNvSpPr/>
          <p:nvPr/>
        </p:nvSpPr>
        <p:spPr>
          <a:xfrm>
            <a:off x="2645711" y="647005"/>
            <a:ext cx="97489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E9DF4F0F-4C77-4C93-927B-1BF055EC103A}"/>
              </a:ext>
            </a:extLst>
          </p:cNvPr>
          <p:cNvSpPr txBox="1"/>
          <p:nvPr/>
        </p:nvSpPr>
        <p:spPr>
          <a:xfrm>
            <a:off x="136823" y="1285499"/>
            <a:ext cx="6832467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Descrizione dell’iniziativa (</a:t>
            </a:r>
            <a:r>
              <a:rPr lang="it-IT" sz="10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1500 battute spazi inclusi)</a:t>
            </a:r>
          </a:p>
          <a:p>
            <a:endParaRPr lang="it-IT" sz="1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="" xmlns:a16="http://schemas.microsoft.com/office/drawing/2014/main" id="{B2E8CE16-181C-4952-857D-23E146306D76}"/>
              </a:ext>
            </a:extLst>
          </p:cNvPr>
          <p:cNvSpPr txBox="1"/>
          <p:nvPr/>
        </p:nvSpPr>
        <p:spPr>
          <a:xfrm>
            <a:off x="2800845" y="3793638"/>
            <a:ext cx="35386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Keywords: 3 parole chiave massimo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891828" y="103041"/>
            <a:ext cx="689385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| </a:t>
            </a:r>
            <a:r>
              <a:rPr lang="it-IT" sz="105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il presente per pianificare il futuro</a:t>
            </a:r>
          </a:p>
          <a:p>
            <a:r>
              <a:rPr lang="it-IT" sz="1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="" xmlns:a16="http://schemas.microsoft.com/office/drawing/2014/main" id="{8C3400DF-7650-41A6-BCBE-7B5295D4C0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970" y="5124164"/>
            <a:ext cx="330476" cy="330476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56" b="-99"/>
          <a:stretch/>
        </p:blipFill>
        <p:spPr bwMode="auto">
          <a:xfrm>
            <a:off x="0" y="631236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ttangolo 27">
            <a:extLst>
              <a:ext uri="{FF2B5EF4-FFF2-40B4-BE49-F238E27FC236}">
                <a16:creationId xmlns="" xmlns:a16="http://schemas.microsoft.com/office/drawing/2014/main" id="{D2D97DDF-5A03-44B1-B750-85D48656A6FC}"/>
              </a:ext>
            </a:extLst>
          </p:cNvPr>
          <p:cNvSpPr/>
          <p:nvPr/>
        </p:nvSpPr>
        <p:spPr>
          <a:xfrm>
            <a:off x="2647949" y="3793638"/>
            <a:ext cx="97489" cy="252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="" xmlns:a16="http://schemas.microsoft.com/office/drawing/2014/main" id="{4A4583F3-4879-4265-80E1-E70AEBFF2B54}"/>
              </a:ext>
            </a:extLst>
          </p:cNvPr>
          <p:cNvSpPr txBox="1"/>
          <p:nvPr/>
        </p:nvSpPr>
        <p:spPr>
          <a:xfrm>
            <a:off x="2776992" y="686172"/>
            <a:ext cx="2812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dell’Iniziativa </a:t>
            </a:r>
          </a:p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="" xmlns:a16="http://schemas.microsoft.com/office/drawing/2014/main" id="{CA20501C-6C6D-4AF6-9C88-2D6E31E7ECF2}"/>
              </a:ext>
            </a:extLst>
          </p:cNvPr>
          <p:cNvSpPr txBox="1"/>
          <p:nvPr/>
        </p:nvSpPr>
        <p:spPr>
          <a:xfrm>
            <a:off x="5403287" y="628448"/>
            <a:ext cx="156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="" xmlns:a16="http://schemas.microsoft.com/office/drawing/2014/main" id="{32208B5F-5BC7-4FCC-A5E4-C6863FBF63B1}"/>
              </a:ext>
            </a:extLst>
          </p:cNvPr>
          <p:cNvSpPr txBox="1"/>
          <p:nvPr/>
        </p:nvSpPr>
        <p:spPr>
          <a:xfrm>
            <a:off x="2548222" y="4134177"/>
            <a:ext cx="442106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lunga dell’Iniziativa: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Gruppo di progettazione: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xxxxxxxxxxxxxxxxxxxxxxxxxxxxxxxxxxxxx</a:t>
            </a:r>
            <a:endParaRPr lang="it-IT" sz="9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Localizzazione: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xxxxxxxxxxxxxxxxxxxxxxxxxxxxxxxxxxxxxxxxxxxxxx</a:t>
            </a:r>
            <a:endParaRPr lang="it-IT" sz="9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Tipologia: 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piano/programma/progetto ecc.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Stato di attuazione: 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indicare gli estremi di adozione o approvazione dell’iniziativa e/o di eventuale realizzazione 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Fonte/Linea di finanziamento: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Obiettivi: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gli obiettivi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Ricadute: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ricadute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300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Criticità: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criticità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Partecipazione: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attività partecipative, se previste,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</p:txBody>
      </p:sp>
      <p:pic>
        <p:nvPicPr>
          <p:cNvPr id="37" name="Immagine 36">
            <a:extLst>
              <a:ext uri="{FF2B5EF4-FFF2-40B4-BE49-F238E27FC236}">
                <a16:creationId xmlns="" xmlns:a16="http://schemas.microsoft.com/office/drawing/2014/main" id="{6602A375-B3BB-48A4-A82E-1E152D45CE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90" y="0"/>
            <a:ext cx="5145510" cy="3429000"/>
          </a:xfrm>
          <a:prstGeom prst="rect">
            <a:avLst/>
          </a:prstGeom>
        </p:spPr>
      </p:pic>
      <p:pic>
        <p:nvPicPr>
          <p:cNvPr id="38" name="Immagine 37">
            <a:extLst>
              <a:ext uri="{FF2B5EF4-FFF2-40B4-BE49-F238E27FC236}">
                <a16:creationId xmlns="" xmlns:a16="http://schemas.microsoft.com/office/drawing/2014/main" id="{7DD5D2F2-8AD6-4A24-BBA6-64FEA05B8D2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158" y="3657600"/>
            <a:ext cx="2186842" cy="1343025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="" xmlns:a16="http://schemas.microsoft.com/office/drawing/2014/main" id="{343551C9-D8AB-45AB-AC41-D23982179A0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15" y="3657600"/>
            <a:ext cx="2630910" cy="1343025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="" xmlns:a16="http://schemas.microsoft.com/office/drawing/2014/main" id="{68F946FB-B5F0-489C-8ADC-D7359437C0B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90" y="5226864"/>
            <a:ext cx="1478385" cy="1361632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="" xmlns:a16="http://schemas.microsoft.com/office/drawing/2014/main" id="{8682D376-B448-4331-9615-118A3BB3750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052" y="5226864"/>
            <a:ext cx="1478385" cy="1361632"/>
          </a:xfrm>
          <a:prstGeom prst="rect">
            <a:avLst/>
          </a:prstGeom>
        </p:spPr>
      </p:pic>
      <p:pic>
        <p:nvPicPr>
          <p:cNvPr id="42" name="Immagine 41">
            <a:extLst>
              <a:ext uri="{FF2B5EF4-FFF2-40B4-BE49-F238E27FC236}">
                <a16:creationId xmlns="" xmlns:a16="http://schemas.microsoft.com/office/drawing/2014/main" id="{0F319B3E-3E6D-4AA9-AFBD-3A12AA335B2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3615" y="5226864"/>
            <a:ext cx="1478385" cy="1361632"/>
          </a:xfrm>
          <a:prstGeom prst="rect">
            <a:avLst/>
          </a:prstGeom>
        </p:spPr>
      </p:pic>
      <p:sp>
        <p:nvSpPr>
          <p:cNvPr id="43" name="CasellaDiTesto 42">
            <a:extLst>
              <a:ext uri="{FF2B5EF4-FFF2-40B4-BE49-F238E27FC236}">
                <a16:creationId xmlns="" xmlns:a16="http://schemas.microsoft.com/office/drawing/2014/main" id="{C0B91A4F-83EB-489F-AD56-100F1F99260C}"/>
              </a:ext>
            </a:extLst>
          </p:cNvPr>
          <p:cNvSpPr txBox="1"/>
          <p:nvPr/>
        </p:nvSpPr>
        <p:spPr>
          <a:xfrm>
            <a:off x="7412078" y="2502827"/>
            <a:ext cx="457037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SPAZIO IMMAGINI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="" xmlns:a16="http://schemas.microsoft.com/office/drawing/2014/main" id="{B33006B0-EBBE-439A-B13C-0E5155FB166B}"/>
              </a:ext>
            </a:extLst>
          </p:cNvPr>
          <p:cNvSpPr txBox="1"/>
          <p:nvPr/>
        </p:nvSpPr>
        <p:spPr>
          <a:xfrm>
            <a:off x="7056015" y="3429000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="" xmlns:a16="http://schemas.microsoft.com/office/drawing/2014/main" id="{69B3D4A4-E2EE-4D9E-A3B5-3E5D4C47810C}"/>
              </a:ext>
            </a:extLst>
          </p:cNvPr>
          <p:cNvSpPr txBox="1"/>
          <p:nvPr/>
        </p:nvSpPr>
        <p:spPr>
          <a:xfrm>
            <a:off x="7046490" y="5008748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="" xmlns:a16="http://schemas.microsoft.com/office/drawing/2014/main" id="{D6D28431-4AD9-48C0-98AE-ACC45840C7FF}"/>
              </a:ext>
            </a:extLst>
          </p:cNvPr>
          <p:cNvSpPr txBox="1"/>
          <p:nvPr/>
        </p:nvSpPr>
        <p:spPr>
          <a:xfrm>
            <a:off x="10005158" y="4996032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="" xmlns:a16="http://schemas.microsoft.com/office/drawing/2014/main" id="{BB8B7B8D-5EF5-4F86-B92B-8458A956945B}"/>
              </a:ext>
            </a:extLst>
          </p:cNvPr>
          <p:cNvSpPr txBox="1"/>
          <p:nvPr/>
        </p:nvSpPr>
        <p:spPr>
          <a:xfrm>
            <a:off x="7046490" y="6603804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="" xmlns:a16="http://schemas.microsoft.com/office/drawing/2014/main" id="{7D97999F-4C96-41CF-9BBC-0B4A1A62DEAC}"/>
              </a:ext>
            </a:extLst>
          </p:cNvPr>
          <p:cNvSpPr txBox="1"/>
          <p:nvPr/>
        </p:nvSpPr>
        <p:spPr>
          <a:xfrm>
            <a:off x="8880051" y="6594067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="" xmlns:a16="http://schemas.microsoft.com/office/drawing/2014/main" id="{D41CA32F-CD75-4D90-AC34-70A098170B97}"/>
              </a:ext>
            </a:extLst>
          </p:cNvPr>
          <p:cNvSpPr txBox="1"/>
          <p:nvPr/>
        </p:nvSpPr>
        <p:spPr>
          <a:xfrm>
            <a:off x="10682313" y="6603804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</p:spTree>
    <p:extLst>
      <p:ext uri="{BB962C8B-B14F-4D97-AF65-F5344CB8AC3E}">
        <p14:creationId xmlns:p14="http://schemas.microsoft.com/office/powerpoint/2010/main" val="3226667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>
            <a:extLst>
              <a:ext uri="{FF2B5EF4-FFF2-40B4-BE49-F238E27FC236}">
                <a16:creationId xmlns="" xmlns:a16="http://schemas.microsoft.com/office/drawing/2014/main" id="{6602A375-B3BB-48A4-A82E-1E152D45CE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82" y="2167128"/>
            <a:ext cx="5145510" cy="3429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891828" y="103041"/>
            <a:ext cx="689385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| </a:t>
            </a:r>
            <a:r>
              <a:rPr lang="it-IT" sz="105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il presente per pianificare il futuro</a:t>
            </a:r>
          </a:p>
          <a:p>
            <a:r>
              <a:rPr lang="it-IT" sz="1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="" xmlns:a16="http://schemas.microsoft.com/office/drawing/2014/main" id="{D6D28431-4AD9-48C0-98AE-ACC45840C7FF}"/>
              </a:ext>
            </a:extLst>
          </p:cNvPr>
          <p:cNvSpPr txBox="1"/>
          <p:nvPr/>
        </p:nvSpPr>
        <p:spPr>
          <a:xfrm>
            <a:off x="142082" y="5596128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="" xmlns:a16="http://schemas.microsoft.com/office/drawing/2014/main" id="{9E620EFD-4D58-465C-9F8D-02E4FB344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28" y="2167128"/>
            <a:ext cx="6343392" cy="3429000"/>
          </a:xfrm>
          <a:prstGeom prst="rect">
            <a:avLst/>
          </a:prstGeom>
        </p:spPr>
      </p:pic>
      <p:sp>
        <p:nvSpPr>
          <p:cNvPr id="36" name="CasellaDiTesto 35">
            <a:extLst>
              <a:ext uri="{FF2B5EF4-FFF2-40B4-BE49-F238E27FC236}">
                <a16:creationId xmlns="" xmlns:a16="http://schemas.microsoft.com/office/drawing/2014/main" id="{B8E0EC4F-9454-48D0-9857-D156ADDE8129}"/>
              </a:ext>
            </a:extLst>
          </p:cNvPr>
          <p:cNvSpPr txBox="1"/>
          <p:nvPr/>
        </p:nvSpPr>
        <p:spPr>
          <a:xfrm>
            <a:off x="5589528" y="5596128"/>
            <a:ext cx="3067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="" xmlns:a16="http://schemas.microsoft.com/office/drawing/2014/main" id="{95F6FC44-FC3B-495D-9D39-8F1340655D8B}"/>
              </a:ext>
            </a:extLst>
          </p:cNvPr>
          <p:cNvSpPr txBox="1"/>
          <p:nvPr/>
        </p:nvSpPr>
        <p:spPr>
          <a:xfrm>
            <a:off x="430014" y="573612"/>
            <a:ext cx="2181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Curare gli ambienti e i paesaggi della Puglia</a:t>
            </a:r>
          </a:p>
          <a:p>
            <a:r>
              <a:rPr lang="it-IT" sz="12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 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="" xmlns:a16="http://schemas.microsoft.com/office/drawing/2014/main" id="{D7E4CF73-8DC0-4B7E-B9DF-11DBBD8958E9}"/>
              </a:ext>
            </a:extLst>
          </p:cNvPr>
          <p:cNvSpPr/>
          <p:nvPr/>
        </p:nvSpPr>
        <p:spPr>
          <a:xfrm>
            <a:off x="162331" y="638459"/>
            <a:ext cx="252000" cy="54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ttangolo 19">
            <a:extLst>
              <a:ext uri="{FF2B5EF4-FFF2-40B4-BE49-F238E27FC236}">
                <a16:creationId xmlns="" xmlns:a16="http://schemas.microsoft.com/office/drawing/2014/main" id="{97680338-6ADE-4383-8D3A-37481C92E357}"/>
              </a:ext>
            </a:extLst>
          </p:cNvPr>
          <p:cNvSpPr/>
          <p:nvPr/>
        </p:nvSpPr>
        <p:spPr>
          <a:xfrm>
            <a:off x="2645711" y="647005"/>
            <a:ext cx="97489" cy="54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CasellaDiTesto 20">
            <a:extLst>
              <a:ext uri="{FF2B5EF4-FFF2-40B4-BE49-F238E27FC236}">
                <a16:creationId xmlns="" xmlns:a16="http://schemas.microsoft.com/office/drawing/2014/main" id="{502610FD-6274-4701-9E9C-058258FEC485}"/>
              </a:ext>
            </a:extLst>
          </p:cNvPr>
          <p:cNvSpPr txBox="1"/>
          <p:nvPr/>
        </p:nvSpPr>
        <p:spPr>
          <a:xfrm>
            <a:off x="2776992" y="686172"/>
            <a:ext cx="2812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dell’Iniziativa </a:t>
            </a:r>
          </a:p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="" xmlns:a16="http://schemas.microsoft.com/office/drawing/2014/main" id="{32C5545D-B5F7-45A1-9325-06FFF911217B}"/>
              </a:ext>
            </a:extLst>
          </p:cNvPr>
          <p:cNvSpPr txBox="1"/>
          <p:nvPr/>
        </p:nvSpPr>
        <p:spPr>
          <a:xfrm>
            <a:off x="5403287" y="628448"/>
            <a:ext cx="156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</p:spTree>
    <p:extLst>
      <p:ext uri="{BB962C8B-B14F-4D97-AF65-F5344CB8AC3E}">
        <p14:creationId xmlns:p14="http://schemas.microsoft.com/office/powerpoint/2010/main" val="2767676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="" xmlns:a16="http://schemas.microsoft.com/office/drawing/2014/main" id="{95A52EBD-10E1-43BA-9057-577AAEAB91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9" r="11381" b="10138"/>
          <a:stretch/>
        </p:blipFill>
        <p:spPr>
          <a:xfrm>
            <a:off x="208" y="2348585"/>
            <a:ext cx="1043773" cy="401619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E9CCBE40-494E-4E25-A4BF-871B1B3425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589" y="4398043"/>
            <a:ext cx="2747595" cy="192323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="" xmlns:a16="http://schemas.microsoft.com/office/drawing/2014/main" id="{E2886894-5AF6-4D46-95CC-791E9B8719EE}"/>
              </a:ext>
            </a:extLst>
          </p:cNvPr>
          <p:cNvSpPr txBox="1"/>
          <p:nvPr/>
        </p:nvSpPr>
        <p:spPr>
          <a:xfrm>
            <a:off x="430014" y="590752"/>
            <a:ext cx="2181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 dimensione sociale dell’urbanistica</a:t>
            </a:r>
          </a:p>
          <a:p>
            <a:r>
              <a:rPr lang="it-IT" sz="12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 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="" xmlns:a16="http://schemas.microsoft.com/office/drawing/2014/main" id="{E4F42781-358A-4847-B2DD-02B7631C2847}"/>
              </a:ext>
            </a:extLst>
          </p:cNvPr>
          <p:cNvSpPr/>
          <p:nvPr/>
        </p:nvSpPr>
        <p:spPr>
          <a:xfrm>
            <a:off x="162331" y="638459"/>
            <a:ext cx="252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="" xmlns:a16="http://schemas.microsoft.com/office/drawing/2014/main" id="{D2D97DDF-5A03-44B1-B750-85D48656A6FC}"/>
              </a:ext>
            </a:extLst>
          </p:cNvPr>
          <p:cNvSpPr/>
          <p:nvPr/>
        </p:nvSpPr>
        <p:spPr>
          <a:xfrm>
            <a:off x="2645711" y="647005"/>
            <a:ext cx="97489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="" xmlns:a16="http://schemas.microsoft.com/office/drawing/2014/main" id="{4A4583F3-4879-4265-80E1-E70AEBFF2B54}"/>
              </a:ext>
            </a:extLst>
          </p:cNvPr>
          <p:cNvSpPr txBox="1"/>
          <p:nvPr/>
        </p:nvSpPr>
        <p:spPr>
          <a:xfrm>
            <a:off x="2776992" y="686172"/>
            <a:ext cx="2812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dell’Iniziativa </a:t>
            </a:r>
          </a:p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E9DF4F0F-4C77-4C93-927B-1BF055EC103A}"/>
              </a:ext>
            </a:extLst>
          </p:cNvPr>
          <p:cNvSpPr txBox="1"/>
          <p:nvPr/>
        </p:nvSpPr>
        <p:spPr>
          <a:xfrm>
            <a:off x="136823" y="1285499"/>
            <a:ext cx="6832467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Descrizione dell’iniziativa (</a:t>
            </a:r>
            <a:r>
              <a:rPr lang="it-IT" sz="10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1500 battute spazi inclusi)</a:t>
            </a:r>
          </a:p>
          <a:p>
            <a:endParaRPr lang="it-IT" sz="10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x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="" xmlns:a16="http://schemas.microsoft.com/office/drawing/2014/main" id="{B2E8CE16-181C-4952-857D-23E146306D76}"/>
              </a:ext>
            </a:extLst>
          </p:cNvPr>
          <p:cNvSpPr txBox="1"/>
          <p:nvPr/>
        </p:nvSpPr>
        <p:spPr>
          <a:xfrm>
            <a:off x="2800845" y="3793638"/>
            <a:ext cx="35386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Keywords: 3 parole chiave massimo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891828" y="103041"/>
            <a:ext cx="689385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| </a:t>
            </a:r>
            <a:r>
              <a:rPr lang="it-IT" sz="105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il presente per pianificare il futuro</a:t>
            </a:r>
          </a:p>
          <a:p>
            <a:r>
              <a:rPr lang="it-IT" sz="1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="" xmlns:a16="http://schemas.microsoft.com/office/drawing/2014/main" id="{8C3400DF-7650-41A6-BCBE-7B5295D4C05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970" y="5124164"/>
            <a:ext cx="330476" cy="330476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="" xmlns:a16="http://schemas.microsoft.com/office/drawing/2014/main" id="{CA20501C-6C6D-4AF6-9C88-2D6E31E7ECF2}"/>
              </a:ext>
            </a:extLst>
          </p:cNvPr>
          <p:cNvSpPr txBox="1"/>
          <p:nvPr/>
        </p:nvSpPr>
        <p:spPr>
          <a:xfrm>
            <a:off x="5403287" y="628448"/>
            <a:ext cx="156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656" b="-99"/>
          <a:stretch/>
        </p:blipFill>
        <p:spPr bwMode="auto">
          <a:xfrm>
            <a:off x="0" y="631236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ettangolo 27">
            <a:extLst>
              <a:ext uri="{FF2B5EF4-FFF2-40B4-BE49-F238E27FC236}">
                <a16:creationId xmlns="" xmlns:a16="http://schemas.microsoft.com/office/drawing/2014/main" id="{D2D97DDF-5A03-44B1-B750-85D48656A6FC}"/>
              </a:ext>
            </a:extLst>
          </p:cNvPr>
          <p:cNvSpPr/>
          <p:nvPr/>
        </p:nvSpPr>
        <p:spPr>
          <a:xfrm>
            <a:off x="2647949" y="3793638"/>
            <a:ext cx="97489" cy="252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CasellaDiTesto 28">
            <a:extLst>
              <a:ext uri="{FF2B5EF4-FFF2-40B4-BE49-F238E27FC236}">
                <a16:creationId xmlns="" xmlns:a16="http://schemas.microsoft.com/office/drawing/2014/main" id="{32208B5F-5BC7-4FCC-A5E4-C6863FBF63B1}"/>
              </a:ext>
            </a:extLst>
          </p:cNvPr>
          <p:cNvSpPr txBox="1"/>
          <p:nvPr/>
        </p:nvSpPr>
        <p:spPr>
          <a:xfrm>
            <a:off x="2548222" y="4134177"/>
            <a:ext cx="4421068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lunga dell’Iniziativa: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Gruppo di progettazione: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xxxxxxxxxxxxxxxxxxxxxxxxxxxxxxxxxxxxx</a:t>
            </a:r>
            <a:endParaRPr lang="it-IT" sz="9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Localizzazione: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xxxxxxxxxxxxxxxxxxxxxxxxxxxxxxxxxxxxxxxxxxxxxx</a:t>
            </a:r>
            <a:endParaRPr lang="it-IT" sz="900" b="1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Tipologia: 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piano/programma/progetto ecc.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Stato di attuazione: 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indicare gli estremi di adozione o approvazione dell’iniziativa e/o di eventuale realizzazione 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Fonte/Linea di finanziamento: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xxxxxxxxxxxxxxxxxxxxxxxxxxxxxxxxx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Obiettivi: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gli obiettivi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  <a:endParaRPr lang="it-IT" sz="9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Ricadute: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ricadute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Criticità: 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criticità dell’iniziativa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  <a:p>
            <a:r>
              <a:rPr lang="it-IT" sz="9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Partecipazione:</a:t>
            </a:r>
          </a:p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descrivere le attività partecipative, se previste, in </a:t>
            </a:r>
            <a:r>
              <a:rPr lang="it-IT" sz="9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max</a:t>
            </a:r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200 battute spazi inclusi 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xxxxxxxxxxxxxxxxxxxxxxxxxxxxxxxxxxxxxxxxxxxxxxxxxxxxxxxxxxxxxxxxxx</a:t>
            </a:r>
          </a:p>
        </p:txBody>
      </p:sp>
      <p:pic>
        <p:nvPicPr>
          <p:cNvPr id="36" name="Immagine 35">
            <a:extLst>
              <a:ext uri="{FF2B5EF4-FFF2-40B4-BE49-F238E27FC236}">
                <a16:creationId xmlns="" xmlns:a16="http://schemas.microsoft.com/office/drawing/2014/main" id="{6602A375-B3BB-48A4-A82E-1E152D45CE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90" y="0"/>
            <a:ext cx="5145510" cy="3429000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="" xmlns:a16="http://schemas.microsoft.com/office/drawing/2014/main" id="{7DD5D2F2-8AD6-4A24-BBA6-64FEA05B8D2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158" y="3657600"/>
            <a:ext cx="2186842" cy="1343025"/>
          </a:xfrm>
          <a:prstGeom prst="rect">
            <a:avLst/>
          </a:prstGeom>
        </p:spPr>
      </p:pic>
      <p:pic>
        <p:nvPicPr>
          <p:cNvPr id="38" name="Immagine 37">
            <a:extLst>
              <a:ext uri="{FF2B5EF4-FFF2-40B4-BE49-F238E27FC236}">
                <a16:creationId xmlns="" xmlns:a16="http://schemas.microsoft.com/office/drawing/2014/main" id="{343551C9-D8AB-45AB-AC41-D23982179A0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15" y="3657600"/>
            <a:ext cx="2630910" cy="1343025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="" xmlns:a16="http://schemas.microsoft.com/office/drawing/2014/main" id="{68F946FB-B5F0-489C-8ADC-D7359437C0B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490" y="5226864"/>
            <a:ext cx="1478385" cy="1361632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="" xmlns:a16="http://schemas.microsoft.com/office/drawing/2014/main" id="{8682D376-B448-4331-9615-118A3BB3750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0052" y="5226864"/>
            <a:ext cx="1478385" cy="1361632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="" xmlns:a16="http://schemas.microsoft.com/office/drawing/2014/main" id="{0F319B3E-3E6D-4AA9-AFBD-3A12AA335B2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3615" y="5226864"/>
            <a:ext cx="1478385" cy="1361632"/>
          </a:xfrm>
          <a:prstGeom prst="rect">
            <a:avLst/>
          </a:prstGeom>
        </p:spPr>
      </p:pic>
      <p:sp>
        <p:nvSpPr>
          <p:cNvPr id="42" name="CasellaDiTesto 41">
            <a:extLst>
              <a:ext uri="{FF2B5EF4-FFF2-40B4-BE49-F238E27FC236}">
                <a16:creationId xmlns="" xmlns:a16="http://schemas.microsoft.com/office/drawing/2014/main" id="{C0B91A4F-83EB-489F-AD56-100F1F99260C}"/>
              </a:ext>
            </a:extLst>
          </p:cNvPr>
          <p:cNvSpPr txBox="1"/>
          <p:nvPr/>
        </p:nvSpPr>
        <p:spPr>
          <a:xfrm>
            <a:off x="7412078" y="2502827"/>
            <a:ext cx="457037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66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SPAZIO IMMAGINI</a:t>
            </a:r>
          </a:p>
        </p:txBody>
      </p:sp>
      <p:sp>
        <p:nvSpPr>
          <p:cNvPr id="43" name="CasellaDiTesto 42">
            <a:extLst>
              <a:ext uri="{FF2B5EF4-FFF2-40B4-BE49-F238E27FC236}">
                <a16:creationId xmlns="" xmlns:a16="http://schemas.microsoft.com/office/drawing/2014/main" id="{B33006B0-EBBE-439A-B13C-0E5155FB166B}"/>
              </a:ext>
            </a:extLst>
          </p:cNvPr>
          <p:cNvSpPr txBox="1"/>
          <p:nvPr/>
        </p:nvSpPr>
        <p:spPr>
          <a:xfrm>
            <a:off x="7056015" y="3429000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="" xmlns:a16="http://schemas.microsoft.com/office/drawing/2014/main" id="{69B3D4A4-E2EE-4D9E-A3B5-3E5D4C47810C}"/>
              </a:ext>
            </a:extLst>
          </p:cNvPr>
          <p:cNvSpPr txBox="1"/>
          <p:nvPr/>
        </p:nvSpPr>
        <p:spPr>
          <a:xfrm>
            <a:off x="7046490" y="5008748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="" xmlns:a16="http://schemas.microsoft.com/office/drawing/2014/main" id="{D6D28431-4AD9-48C0-98AE-ACC45840C7FF}"/>
              </a:ext>
            </a:extLst>
          </p:cNvPr>
          <p:cNvSpPr txBox="1"/>
          <p:nvPr/>
        </p:nvSpPr>
        <p:spPr>
          <a:xfrm>
            <a:off x="10005158" y="4996032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="" xmlns:a16="http://schemas.microsoft.com/office/drawing/2014/main" id="{BB8B7B8D-5EF5-4F86-B92B-8458A956945B}"/>
              </a:ext>
            </a:extLst>
          </p:cNvPr>
          <p:cNvSpPr txBox="1"/>
          <p:nvPr/>
        </p:nvSpPr>
        <p:spPr>
          <a:xfrm>
            <a:off x="7046490" y="6603804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="" xmlns:a16="http://schemas.microsoft.com/office/drawing/2014/main" id="{7D97999F-4C96-41CF-9BBC-0B4A1A62DEAC}"/>
              </a:ext>
            </a:extLst>
          </p:cNvPr>
          <p:cNvSpPr txBox="1"/>
          <p:nvPr/>
        </p:nvSpPr>
        <p:spPr>
          <a:xfrm>
            <a:off x="8880051" y="6594067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48" name="CasellaDiTesto 47">
            <a:extLst>
              <a:ext uri="{FF2B5EF4-FFF2-40B4-BE49-F238E27FC236}">
                <a16:creationId xmlns="" xmlns:a16="http://schemas.microsoft.com/office/drawing/2014/main" id="{D41CA32F-CD75-4D90-AC34-70A098170B97}"/>
              </a:ext>
            </a:extLst>
          </p:cNvPr>
          <p:cNvSpPr txBox="1"/>
          <p:nvPr/>
        </p:nvSpPr>
        <p:spPr>
          <a:xfrm>
            <a:off x="10682313" y="6603804"/>
            <a:ext cx="14783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</p:spTree>
    <p:extLst>
      <p:ext uri="{BB962C8B-B14F-4D97-AF65-F5344CB8AC3E}">
        <p14:creationId xmlns:p14="http://schemas.microsoft.com/office/powerpoint/2010/main" val="327762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89563"/>
          <a:stretch/>
        </p:blipFill>
        <p:spPr bwMode="auto">
          <a:xfrm>
            <a:off x="142082" y="29013"/>
            <a:ext cx="1083958" cy="5456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1">
            <a:extLst>
              <a:ext uri="{FF2B5EF4-FFF2-40B4-BE49-F238E27FC236}">
                <a16:creationId xmlns="" xmlns:a16="http://schemas.microsoft.com/office/drawing/2014/main" id="{6602A375-B3BB-48A4-A82E-1E152D45CE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82" y="2176272"/>
            <a:ext cx="5145510" cy="3429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="" xmlns:a16="http://schemas.microsoft.com/office/drawing/2014/main" id="{320A430D-C0A2-42C7-8B71-AC31B23996F3}"/>
              </a:ext>
            </a:extLst>
          </p:cNvPr>
          <p:cNvSpPr txBox="1"/>
          <p:nvPr/>
        </p:nvSpPr>
        <p:spPr>
          <a:xfrm>
            <a:off x="891828" y="103041"/>
            <a:ext cx="6893854" cy="423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III Rassegna Urbanistica Regionale della Puglia | </a:t>
            </a:r>
            <a:r>
              <a:rPr lang="it-IT" sz="105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Conoscere il presente per pianificare il futuro</a:t>
            </a:r>
          </a:p>
          <a:p>
            <a:r>
              <a:rPr lang="it-IT" sz="1000" i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Settembre – Ottobre 2021 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="" xmlns:a16="http://schemas.microsoft.com/office/drawing/2014/main" id="{D6D28431-4AD9-48C0-98AE-ACC45840C7FF}"/>
              </a:ext>
            </a:extLst>
          </p:cNvPr>
          <p:cNvSpPr txBox="1"/>
          <p:nvPr/>
        </p:nvSpPr>
        <p:spPr>
          <a:xfrm>
            <a:off x="142082" y="5605272"/>
            <a:ext cx="24880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pic>
        <p:nvPicPr>
          <p:cNvPr id="35" name="Immagine 34">
            <a:extLst>
              <a:ext uri="{FF2B5EF4-FFF2-40B4-BE49-F238E27FC236}">
                <a16:creationId xmlns="" xmlns:a16="http://schemas.microsoft.com/office/drawing/2014/main" id="{9E620EFD-4D58-465C-9F8D-02E4FB344D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528" y="2176272"/>
            <a:ext cx="6343392" cy="3429000"/>
          </a:xfrm>
          <a:prstGeom prst="rect">
            <a:avLst/>
          </a:prstGeom>
        </p:spPr>
      </p:pic>
      <p:sp>
        <p:nvSpPr>
          <p:cNvPr id="36" name="CasellaDiTesto 35">
            <a:extLst>
              <a:ext uri="{FF2B5EF4-FFF2-40B4-BE49-F238E27FC236}">
                <a16:creationId xmlns="" xmlns:a16="http://schemas.microsoft.com/office/drawing/2014/main" id="{B8E0EC4F-9454-48D0-9857-D156ADDE8129}"/>
              </a:ext>
            </a:extLst>
          </p:cNvPr>
          <p:cNvSpPr txBox="1"/>
          <p:nvPr/>
        </p:nvSpPr>
        <p:spPr>
          <a:xfrm>
            <a:off x="5589528" y="5605272"/>
            <a:ext cx="306725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Didascalia esplicativa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="" xmlns:a16="http://schemas.microsoft.com/office/drawing/2014/main" id="{42BF1796-8A15-4CEF-8A56-14F6CE14A3A6}"/>
              </a:ext>
            </a:extLst>
          </p:cNvPr>
          <p:cNvSpPr txBox="1"/>
          <p:nvPr/>
        </p:nvSpPr>
        <p:spPr>
          <a:xfrm>
            <a:off x="430014" y="590752"/>
            <a:ext cx="2181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La dimensione sociale dell’urbanistica</a:t>
            </a:r>
          </a:p>
          <a:p>
            <a:r>
              <a:rPr lang="it-IT" sz="1200" dirty="0" err="1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Sottotema</a:t>
            </a:r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 y 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="" xmlns:a16="http://schemas.microsoft.com/office/drawing/2014/main" id="{332BE1D2-8751-4502-9A46-32AD8F6DDF08}"/>
              </a:ext>
            </a:extLst>
          </p:cNvPr>
          <p:cNvSpPr/>
          <p:nvPr/>
        </p:nvSpPr>
        <p:spPr>
          <a:xfrm>
            <a:off x="162331" y="638459"/>
            <a:ext cx="252000" cy="540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="" xmlns:a16="http://schemas.microsoft.com/office/drawing/2014/main" id="{6C2DD137-5246-49C9-B36D-16EB9359C226}"/>
              </a:ext>
            </a:extLst>
          </p:cNvPr>
          <p:cNvSpPr/>
          <p:nvPr/>
        </p:nvSpPr>
        <p:spPr>
          <a:xfrm>
            <a:off x="2645711" y="647005"/>
            <a:ext cx="97489" cy="540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="" xmlns:a16="http://schemas.microsoft.com/office/drawing/2014/main" id="{4305C72B-0EAA-4DCD-AD05-5DCF59DE8516}"/>
              </a:ext>
            </a:extLst>
          </p:cNvPr>
          <p:cNvSpPr txBox="1"/>
          <p:nvPr/>
        </p:nvSpPr>
        <p:spPr>
          <a:xfrm>
            <a:off x="2776992" y="686172"/>
            <a:ext cx="2812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Denominazione dell’Iniziativa </a:t>
            </a:r>
          </a:p>
          <a:p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Ente/i Promotore/i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="" xmlns:a16="http://schemas.microsoft.com/office/drawing/2014/main" id="{32748807-A83A-40AA-83E1-C851A66A143A}"/>
              </a:ext>
            </a:extLst>
          </p:cNvPr>
          <p:cNvSpPr txBox="1"/>
          <p:nvPr/>
        </p:nvSpPr>
        <p:spPr>
          <a:xfrm>
            <a:off x="5403287" y="628448"/>
            <a:ext cx="156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Logo 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Ente</a:t>
            </a:r>
          </a:p>
          <a:p>
            <a:pPr algn="ctr"/>
            <a:r>
              <a:rPr lang="it-IT" sz="1200" dirty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(immagine)</a:t>
            </a:r>
          </a:p>
        </p:txBody>
      </p:sp>
    </p:spTree>
    <p:extLst>
      <p:ext uri="{BB962C8B-B14F-4D97-AF65-F5344CB8AC3E}">
        <p14:creationId xmlns:p14="http://schemas.microsoft.com/office/powerpoint/2010/main" val="33960460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601</Words>
  <Application>Microsoft Office PowerPoint</Application>
  <PresentationFormat>Widescreen</PresentationFormat>
  <Paragraphs>141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Giulia Spadafina</dc:creator>
  <cp:lastModifiedBy>Olga Giovanna Paparusso</cp:lastModifiedBy>
  <cp:revision>18</cp:revision>
  <dcterms:created xsi:type="dcterms:W3CDTF">2021-05-26T09:44:49Z</dcterms:created>
  <dcterms:modified xsi:type="dcterms:W3CDTF">2021-07-01T17:08:50Z</dcterms:modified>
</cp:coreProperties>
</file>