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2" r:id="rId2"/>
    <p:sldId id="269" r:id="rId3"/>
    <p:sldId id="264" r:id="rId4"/>
    <p:sldId id="270" r:id="rId5"/>
    <p:sldId id="265" r:id="rId6"/>
    <p:sldId id="271" r:id="rId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5A11"/>
    <a:srgbClr val="70AD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50" autoAdjust="0"/>
    <p:restoredTop sz="94660"/>
  </p:normalViewPr>
  <p:slideViewPr>
    <p:cSldViewPr snapToGrid="0" showGuides="1">
      <p:cViewPr varScale="1">
        <p:scale>
          <a:sx n="81" d="100"/>
          <a:sy n="81" d="100"/>
        </p:scale>
        <p:origin x="994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930F84-56FA-42F6-A5A5-C018A95E85DA}" type="datetimeFigureOut">
              <a:rPr lang="it-IT" smtClean="0"/>
              <a:t>01/07/2021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0F38B3-1323-46FE-9641-7A99E52FBDE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1464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0F38B3-1323-46FE-9641-7A99E52FBDE1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88644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0F38B3-1323-46FE-9641-7A99E52FBDE1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743861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0F38B3-1323-46FE-9641-7A99E52FBDE1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98979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0F38B3-1323-46FE-9641-7A99E52FBDE1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6639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0F38B3-1323-46FE-9641-7A99E52FBDE1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3572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0F38B3-1323-46FE-9641-7A99E52FBDE1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3983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806FE8E1-62BB-4367-8A7F-2BBF1856FE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="" xmlns:a16="http://schemas.microsoft.com/office/drawing/2014/main" id="{EB039579-4C0E-4EB0-98DC-6ACC797F6E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="" xmlns:a16="http://schemas.microsoft.com/office/drawing/2014/main" id="{64AFB6AF-C69E-469C-B41E-74DC1FF06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908C8-88E7-4C36-AFCC-67B0032BAC4B}" type="datetimeFigureOut">
              <a:rPr lang="it-IT" smtClean="0"/>
              <a:t>01/07/2021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="" xmlns:a16="http://schemas.microsoft.com/office/drawing/2014/main" id="{E3D3514A-F001-43F5-930D-E90FEE3C2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35242916-EF9F-4124-BDFB-C827E401A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71FB8-EFF2-46E4-838A-BBC460AFCA9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5914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76599F73-1A06-4523-AD43-C8D7CB3B13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="" xmlns:a16="http://schemas.microsoft.com/office/drawing/2014/main" id="{EEB853D9-9B71-45A6-A8E7-3F0DCDDBE7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="" xmlns:a16="http://schemas.microsoft.com/office/drawing/2014/main" id="{2ACBF59B-8DAF-47C3-9469-307220B0D0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908C8-88E7-4C36-AFCC-67B0032BAC4B}" type="datetimeFigureOut">
              <a:rPr lang="it-IT" smtClean="0"/>
              <a:t>01/07/2021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="" xmlns:a16="http://schemas.microsoft.com/office/drawing/2014/main" id="{202F99A7-CAD0-43A9-9AB3-942DAFC53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6AB9A12A-3406-4862-830C-2BB4A692C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71FB8-EFF2-46E4-838A-BBC460AFCA9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7910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="" xmlns:a16="http://schemas.microsoft.com/office/drawing/2014/main" id="{09F19EBA-C77C-4164-9886-D0427F8206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="" xmlns:a16="http://schemas.microsoft.com/office/drawing/2014/main" id="{E3CCA211-A792-4289-8E09-F189597FAE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="" xmlns:a16="http://schemas.microsoft.com/office/drawing/2014/main" id="{68ED5766-12A2-4D72-8824-FDDF61027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908C8-88E7-4C36-AFCC-67B0032BAC4B}" type="datetimeFigureOut">
              <a:rPr lang="it-IT" smtClean="0"/>
              <a:t>01/07/2021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="" xmlns:a16="http://schemas.microsoft.com/office/drawing/2014/main" id="{9737F752-06B8-4F09-8135-28035332F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8080EB5F-651B-4708-9E52-ADBBD89B4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71FB8-EFF2-46E4-838A-BBC460AFCA9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3503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2DE76881-64DE-430B-A914-BB4D3DDAC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BA6C0012-24DF-45AD-A1C0-C33D841C8A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="" xmlns:a16="http://schemas.microsoft.com/office/drawing/2014/main" id="{D7D1C646-B17E-4B08-B353-D97F107A5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908C8-88E7-4C36-AFCC-67B0032BAC4B}" type="datetimeFigureOut">
              <a:rPr lang="it-IT" smtClean="0"/>
              <a:t>01/07/2021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="" xmlns:a16="http://schemas.microsoft.com/office/drawing/2014/main" id="{BFEB9BB4-5D77-465B-9113-CEEFD14A3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A8CDD095-19B4-4CB6-99F3-A0B8830A6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71FB8-EFF2-46E4-838A-BBC460AFCA9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0998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23AF7194-3117-402E-9C8F-09D364F101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="" xmlns:a16="http://schemas.microsoft.com/office/drawing/2014/main" id="{FD4D47E8-CEB1-4544-BF10-C792C9D76A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="" xmlns:a16="http://schemas.microsoft.com/office/drawing/2014/main" id="{07433FD8-0340-405D-983F-2D2F7BF37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908C8-88E7-4C36-AFCC-67B0032BAC4B}" type="datetimeFigureOut">
              <a:rPr lang="it-IT" smtClean="0"/>
              <a:t>01/07/2021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="" xmlns:a16="http://schemas.microsoft.com/office/drawing/2014/main" id="{247FAE4A-B2BA-45DE-ACC4-042AD1BE8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807746C8-A178-46F2-808B-5C3BAE08B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71FB8-EFF2-46E4-838A-BBC460AFCA9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7299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F35B960E-670A-4D32-9AE0-3E1EE4702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915D0458-21BE-403C-9587-08A8121D78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="" xmlns:a16="http://schemas.microsoft.com/office/drawing/2014/main" id="{F305D05F-4B5A-405C-8EBF-0103129EBE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="" xmlns:a16="http://schemas.microsoft.com/office/drawing/2014/main" id="{35CC5F91-F8DB-4B79-9A77-4ECD74D6A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908C8-88E7-4C36-AFCC-67B0032BAC4B}" type="datetimeFigureOut">
              <a:rPr lang="it-IT" smtClean="0"/>
              <a:t>01/07/2021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="" xmlns:a16="http://schemas.microsoft.com/office/drawing/2014/main" id="{10325857-D095-4319-93A9-9C017A3F3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="" xmlns:a16="http://schemas.microsoft.com/office/drawing/2014/main" id="{0A39F6A0-5DA1-4D7A-8036-7AC233E72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71FB8-EFF2-46E4-838A-BBC460AFCA9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7298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9C10EAA2-4092-4BC5-97E0-CBF39DB7A0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="" xmlns:a16="http://schemas.microsoft.com/office/drawing/2014/main" id="{8E866EA6-40A1-4FA1-9AC5-86024BA7C2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="" xmlns:a16="http://schemas.microsoft.com/office/drawing/2014/main" id="{5045E0A9-631E-49DB-9A4E-E0687C5947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="" xmlns:a16="http://schemas.microsoft.com/office/drawing/2014/main" id="{8D0C0873-2A30-40B1-A321-79CAE43FED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="" xmlns:a16="http://schemas.microsoft.com/office/drawing/2014/main" id="{D4A57AF9-0BA4-490C-A493-A3B07B1187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="" xmlns:a16="http://schemas.microsoft.com/office/drawing/2014/main" id="{095AA464-B8B7-479E-B9D0-D6B5A5FA9C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908C8-88E7-4C36-AFCC-67B0032BAC4B}" type="datetimeFigureOut">
              <a:rPr lang="it-IT" smtClean="0"/>
              <a:t>01/07/2021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="" xmlns:a16="http://schemas.microsoft.com/office/drawing/2014/main" id="{950F205C-BD46-4221-8C7E-8C3502CDA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="" xmlns:a16="http://schemas.microsoft.com/office/drawing/2014/main" id="{7097440E-C7C1-49D2-9EF8-B20173DEA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71FB8-EFF2-46E4-838A-BBC460AFCA9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6748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41623ECA-B163-4807-89BE-CC3CD61A0C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="" xmlns:a16="http://schemas.microsoft.com/office/drawing/2014/main" id="{E03589C9-E98B-4316-AC38-F0B76D0B1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908C8-88E7-4C36-AFCC-67B0032BAC4B}" type="datetimeFigureOut">
              <a:rPr lang="it-IT" smtClean="0"/>
              <a:t>01/07/2021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="" xmlns:a16="http://schemas.microsoft.com/office/drawing/2014/main" id="{1BABF1DC-3B3B-43CF-B2E2-0E5DEBA50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824539E-9FA0-4F9B-A8AC-D78C8DD84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71FB8-EFF2-46E4-838A-BBC460AFCA9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8507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="" xmlns:a16="http://schemas.microsoft.com/office/drawing/2014/main" id="{B78A8E35-360E-44F8-9BED-BFD54C6C4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908C8-88E7-4C36-AFCC-67B0032BAC4B}" type="datetimeFigureOut">
              <a:rPr lang="it-IT" smtClean="0"/>
              <a:t>01/07/2021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="" xmlns:a16="http://schemas.microsoft.com/office/drawing/2014/main" id="{BED9332F-5BA0-416C-BC30-E008AC17C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="" xmlns:a16="http://schemas.microsoft.com/office/drawing/2014/main" id="{DE4BBFF8-740D-44B3-A862-321227C07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71FB8-EFF2-46E4-838A-BBC460AFCA9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9120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1E8736CB-420D-425D-8D1D-E15799D609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0C1CCB31-782F-49C3-BEF9-C31621416E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="" xmlns:a16="http://schemas.microsoft.com/office/drawing/2014/main" id="{371363AF-B2B0-4BF1-9F06-21FC39CA6C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="" xmlns:a16="http://schemas.microsoft.com/office/drawing/2014/main" id="{661E7E68-9358-4481-9FF0-6EC423E77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908C8-88E7-4C36-AFCC-67B0032BAC4B}" type="datetimeFigureOut">
              <a:rPr lang="it-IT" smtClean="0"/>
              <a:t>01/07/2021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="" xmlns:a16="http://schemas.microsoft.com/office/drawing/2014/main" id="{8B549A86-7527-4A69-9DB7-1B938FDB4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="" xmlns:a16="http://schemas.microsoft.com/office/drawing/2014/main" id="{D0B57BB8-66E1-4E4D-8990-7AEB73FE6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71FB8-EFF2-46E4-838A-BBC460AFCA9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84415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6C895B21-476B-4DE8-AA3B-161BC1845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="" xmlns:a16="http://schemas.microsoft.com/office/drawing/2014/main" id="{7EAF59D2-E148-4929-9A95-B4BD684039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="" xmlns:a16="http://schemas.microsoft.com/office/drawing/2014/main" id="{299DF9C0-F4B3-484D-B710-22DE602DC3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="" xmlns:a16="http://schemas.microsoft.com/office/drawing/2014/main" id="{5EB829D1-F1EE-4A9C-A9AE-2499ED3A6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908C8-88E7-4C36-AFCC-67B0032BAC4B}" type="datetimeFigureOut">
              <a:rPr lang="it-IT" smtClean="0"/>
              <a:t>01/07/2021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="" xmlns:a16="http://schemas.microsoft.com/office/drawing/2014/main" id="{6CD2EAA7-D03B-4E80-9CB8-82C1EB60B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="" xmlns:a16="http://schemas.microsoft.com/office/drawing/2014/main" id="{4C35BCBD-BE82-4BBC-BE5F-58A87FD9E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71FB8-EFF2-46E4-838A-BBC460AFCA9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3878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="" xmlns:a16="http://schemas.microsoft.com/office/drawing/2014/main" id="{345428D0-55CF-4DBD-B287-4538AA159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="" xmlns:a16="http://schemas.microsoft.com/office/drawing/2014/main" id="{D1282F0D-99E7-4A14-89D2-3384B446E4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="" xmlns:a16="http://schemas.microsoft.com/office/drawing/2014/main" id="{3ECBA410-53EE-4BC7-A096-28FF3FD5ED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908C8-88E7-4C36-AFCC-67B0032BAC4B}" type="datetimeFigureOut">
              <a:rPr lang="it-IT" smtClean="0"/>
              <a:t>01/07/2021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="" xmlns:a16="http://schemas.microsoft.com/office/drawing/2014/main" id="{4A0B9392-A6D7-4B21-A505-99424FA734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8748E629-B11F-461A-9E70-8141477DF5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071FB8-EFF2-46E4-838A-BBC460AFCA9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0196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9"/>
          <p:cNvGrpSpPr/>
          <p:nvPr/>
        </p:nvGrpSpPr>
        <p:grpSpPr>
          <a:xfrm>
            <a:off x="207" y="-11496"/>
            <a:ext cx="1508540" cy="4923621"/>
            <a:chOff x="208" y="38165"/>
            <a:chExt cx="1052238" cy="3434328"/>
          </a:xfrm>
        </p:grpSpPr>
        <p:pic>
          <p:nvPicPr>
            <p:cNvPr id="3" name="Immagine 2" descr="Immagine che contiene testo&#10;&#10;Descrizione generata automaticamente">
              <a:extLst>
                <a:ext uri="{FF2B5EF4-FFF2-40B4-BE49-F238E27FC236}">
                  <a16:creationId xmlns="" xmlns:a16="http://schemas.microsoft.com/office/drawing/2014/main" id="{95A52EBD-10E1-43BA-9057-577AAEAB91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3366" r="11381" b="10138"/>
            <a:stretch/>
          </p:blipFill>
          <p:spPr>
            <a:xfrm>
              <a:off x="208" y="834309"/>
              <a:ext cx="1043773" cy="2638184"/>
            </a:xfrm>
            <a:prstGeom prst="rect">
              <a:avLst/>
            </a:prstGeom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6" r="46517" b="89563"/>
            <a:stretch/>
          </p:blipFill>
          <p:spPr bwMode="auto">
            <a:xfrm>
              <a:off x="142081" y="38165"/>
              <a:ext cx="910365" cy="8568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Immagine 12" descr="Immagine che contiene mappa&#10;&#10;Descrizione generata automaticamente">
            <a:extLst>
              <a:ext uri="{FF2B5EF4-FFF2-40B4-BE49-F238E27FC236}">
                <a16:creationId xmlns="" xmlns:a16="http://schemas.microsoft.com/office/drawing/2014/main" id="{E9CCBE40-494E-4E25-A4BF-871B1B34251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24" y="2091725"/>
            <a:ext cx="3940226" cy="2758047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="" xmlns:a16="http://schemas.microsoft.com/office/drawing/2014/main" id="{E2886894-5AF6-4D46-95CC-791E9B8719EE}"/>
              </a:ext>
            </a:extLst>
          </p:cNvPr>
          <p:cNvSpPr txBox="1"/>
          <p:nvPr/>
        </p:nvSpPr>
        <p:spPr>
          <a:xfrm>
            <a:off x="3841328" y="3784980"/>
            <a:ext cx="78236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0070C0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Le città e il </a:t>
            </a:r>
            <a:r>
              <a:rPr lang="it-IT" sz="2000" b="1" dirty="0" smtClean="0">
                <a:solidFill>
                  <a:srgbClr val="0070C0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cambiamento</a:t>
            </a:r>
          </a:p>
          <a:p>
            <a:endParaRPr lang="it-IT" b="1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r>
              <a:rPr lang="it-IT" sz="1600" i="1" dirty="0" err="1" smtClean="0">
                <a:solidFill>
                  <a:srgbClr val="0070C0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Sottotema</a:t>
            </a:r>
            <a:r>
              <a:rPr lang="it-IT" sz="1600" i="1" dirty="0" smtClean="0">
                <a:solidFill>
                  <a:srgbClr val="0070C0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y……………………………………………………………………………….</a:t>
            </a:r>
            <a:endParaRPr lang="it-IT" sz="1600" i="1" dirty="0">
              <a:solidFill>
                <a:srgbClr val="0070C0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29" name="CasellaDiTesto 28">
            <a:extLst>
              <a:ext uri="{FF2B5EF4-FFF2-40B4-BE49-F238E27FC236}">
                <a16:creationId xmlns="" xmlns:a16="http://schemas.microsoft.com/office/drawing/2014/main" id="{4A4583F3-4879-4265-80E1-E70AEBFF2B54}"/>
              </a:ext>
            </a:extLst>
          </p:cNvPr>
          <p:cNvSpPr txBox="1"/>
          <p:nvPr/>
        </p:nvSpPr>
        <p:spPr>
          <a:xfrm>
            <a:off x="3841328" y="5594619"/>
            <a:ext cx="735900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Denominazione </a:t>
            </a:r>
            <a:r>
              <a:rPr lang="it-IT" dirty="0" smtClean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dell’Iniziativa………………………………………………. </a:t>
            </a:r>
            <a:endParaRPr lang="it-IT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endParaRPr lang="it-IT" sz="1600" dirty="0" smtClean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r>
              <a:rPr lang="it-IT" sz="1600" i="1" dirty="0" smtClean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Ente/i Promotore/i………………………………………………………………………</a:t>
            </a:r>
            <a:endParaRPr lang="it-IT" sz="1600" i="1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30" name="CasellaDiTesto 29">
            <a:extLst>
              <a:ext uri="{FF2B5EF4-FFF2-40B4-BE49-F238E27FC236}">
                <a16:creationId xmlns="" xmlns:a16="http://schemas.microsoft.com/office/drawing/2014/main" id="{CA20501C-6C6D-4AF6-9C88-2D6E31E7ECF2}"/>
              </a:ext>
            </a:extLst>
          </p:cNvPr>
          <p:cNvSpPr txBox="1"/>
          <p:nvPr/>
        </p:nvSpPr>
        <p:spPr>
          <a:xfrm>
            <a:off x="2322917" y="5542398"/>
            <a:ext cx="14261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Logo </a:t>
            </a:r>
          </a:p>
          <a:p>
            <a:pPr algn="ctr"/>
            <a:r>
              <a:rPr lang="it-IT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Ente</a:t>
            </a:r>
          </a:p>
          <a:p>
            <a:pPr algn="ctr"/>
            <a:r>
              <a:rPr lang="it-IT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(immagine)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="" xmlns:a16="http://schemas.microsoft.com/office/drawing/2014/main" id="{320A430D-C0A2-42C7-8B71-AC31B23996F3}"/>
              </a:ext>
            </a:extLst>
          </p:cNvPr>
          <p:cNvSpPr txBox="1"/>
          <p:nvPr/>
        </p:nvSpPr>
        <p:spPr>
          <a:xfrm>
            <a:off x="2322917" y="82685"/>
            <a:ext cx="9189380" cy="1946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sz="24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III Rassegna Urbanistica Regionale della </a:t>
            </a:r>
            <a:r>
              <a:rPr lang="it-IT" sz="2400" dirty="0" smtClean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Puglia</a:t>
            </a:r>
          </a:p>
          <a:p>
            <a:pPr>
              <a:lnSpc>
                <a:spcPct val="150000"/>
              </a:lnSpc>
            </a:pPr>
            <a:r>
              <a:rPr lang="it-IT" sz="1400" i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Settembre – Ottobre 2021 </a:t>
            </a:r>
            <a:endParaRPr lang="it-IT" sz="1400" b="1" dirty="0" smtClean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endParaRPr lang="it-IT" sz="1050" b="1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endParaRPr lang="it-IT" sz="105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endParaRPr lang="it-IT" sz="105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r>
              <a:rPr lang="it-IT" sz="3200" b="1" dirty="0" smtClean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Conoscere </a:t>
            </a:r>
            <a:r>
              <a:rPr lang="it-IT" sz="32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il presente </a:t>
            </a:r>
            <a:r>
              <a:rPr lang="it-IT" sz="3200" b="1" dirty="0" smtClean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per </a:t>
            </a:r>
            <a:r>
              <a:rPr lang="it-IT" sz="32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pianificare il </a:t>
            </a:r>
            <a:r>
              <a:rPr lang="it-IT" sz="3200" b="1" dirty="0" smtClean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futuro</a:t>
            </a:r>
            <a:endParaRPr lang="it-IT" sz="3200" b="1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1562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 flipV="1">
            <a:off x="0" y="742228"/>
            <a:ext cx="12192000" cy="4571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2" name="CasellaDiTesto 41">
            <a:extLst>
              <a:ext uri="{FF2B5EF4-FFF2-40B4-BE49-F238E27FC236}">
                <a16:creationId xmlns="" xmlns:a16="http://schemas.microsoft.com/office/drawing/2014/main" id="{320A430D-C0A2-42C7-8B71-AC31B23996F3}"/>
              </a:ext>
            </a:extLst>
          </p:cNvPr>
          <p:cNvSpPr txBox="1"/>
          <p:nvPr/>
        </p:nvSpPr>
        <p:spPr>
          <a:xfrm>
            <a:off x="3711903" y="2352504"/>
            <a:ext cx="46061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sz="2000" b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algn="ctr"/>
            <a:endParaRPr lang="it-IT" sz="2000" b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algn="ctr"/>
            <a:r>
              <a:rPr lang="it-IT" sz="2000" i="1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Impaginato libero</a:t>
            </a:r>
          </a:p>
          <a:p>
            <a:pPr algn="ctr"/>
            <a:endParaRPr lang="it-IT" sz="2000" i="1" dirty="0" smtClean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algn="ctr"/>
            <a:r>
              <a:rPr lang="it-IT" sz="2000" i="1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Max. 8 slide</a:t>
            </a:r>
          </a:p>
          <a:p>
            <a:pPr algn="ctr"/>
            <a:endParaRPr lang="it-IT" sz="2000" i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9734797" y="391814"/>
            <a:ext cx="23022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i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Settembre – Ottobre 2021 </a:t>
            </a:r>
            <a:endParaRPr lang="it-IT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" b="89563"/>
          <a:stretch/>
        </p:blipFill>
        <p:spPr bwMode="auto">
          <a:xfrm>
            <a:off x="142082" y="29013"/>
            <a:ext cx="1083958" cy="54563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asellaDiTesto 12">
            <a:extLst>
              <a:ext uri="{FF2B5EF4-FFF2-40B4-BE49-F238E27FC236}">
                <a16:creationId xmlns="" xmlns:a16="http://schemas.microsoft.com/office/drawing/2014/main" id="{320A430D-C0A2-42C7-8B71-AC31B23996F3}"/>
              </a:ext>
            </a:extLst>
          </p:cNvPr>
          <p:cNvSpPr txBox="1"/>
          <p:nvPr/>
        </p:nvSpPr>
        <p:spPr>
          <a:xfrm>
            <a:off x="684061" y="-1393"/>
            <a:ext cx="8506172" cy="698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III Rassegna Urbanistica Regionale della Puglia </a:t>
            </a:r>
          </a:p>
          <a:p>
            <a:pPr>
              <a:lnSpc>
                <a:spcPct val="150000"/>
              </a:lnSpc>
            </a:pPr>
            <a:r>
              <a:rPr lang="it-IT" sz="14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Conoscere </a:t>
            </a:r>
            <a:r>
              <a:rPr lang="it-IT" sz="14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il presente per pianificare il </a:t>
            </a:r>
            <a:r>
              <a:rPr lang="it-IT" sz="14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futuro</a:t>
            </a:r>
            <a:endParaRPr lang="it-IT" sz="14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8020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9"/>
          <p:cNvGrpSpPr/>
          <p:nvPr/>
        </p:nvGrpSpPr>
        <p:grpSpPr>
          <a:xfrm>
            <a:off x="207" y="-11496"/>
            <a:ext cx="1508540" cy="4923621"/>
            <a:chOff x="208" y="38165"/>
            <a:chExt cx="1052238" cy="3434328"/>
          </a:xfrm>
        </p:grpSpPr>
        <p:pic>
          <p:nvPicPr>
            <p:cNvPr id="3" name="Immagine 2" descr="Immagine che contiene testo&#10;&#10;Descrizione generata automaticamente">
              <a:extLst>
                <a:ext uri="{FF2B5EF4-FFF2-40B4-BE49-F238E27FC236}">
                  <a16:creationId xmlns="" xmlns:a16="http://schemas.microsoft.com/office/drawing/2014/main" id="{95A52EBD-10E1-43BA-9057-577AAEAB91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3366" r="11381" b="10138"/>
            <a:stretch/>
          </p:blipFill>
          <p:spPr>
            <a:xfrm>
              <a:off x="208" y="834309"/>
              <a:ext cx="1043773" cy="2638184"/>
            </a:xfrm>
            <a:prstGeom prst="rect">
              <a:avLst/>
            </a:prstGeom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6" r="46517" b="89563"/>
            <a:stretch/>
          </p:blipFill>
          <p:spPr bwMode="auto">
            <a:xfrm>
              <a:off x="142081" y="38165"/>
              <a:ext cx="910365" cy="8568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Immagine 10">
            <a:extLst>
              <a:ext uri="{FF2B5EF4-FFF2-40B4-BE49-F238E27FC236}">
                <a16:creationId xmlns="" xmlns:a16="http://schemas.microsoft.com/office/drawing/2014/main" id="{E9CCBE40-494E-4E25-A4BF-871B1B34251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8878" y="2091725"/>
            <a:ext cx="3939589" cy="2757600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="" xmlns:a16="http://schemas.microsoft.com/office/drawing/2014/main" id="{E2886894-5AF6-4D46-95CC-791E9B8719EE}"/>
              </a:ext>
            </a:extLst>
          </p:cNvPr>
          <p:cNvSpPr txBox="1"/>
          <p:nvPr/>
        </p:nvSpPr>
        <p:spPr>
          <a:xfrm>
            <a:off x="3841328" y="3784980"/>
            <a:ext cx="78236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70AD47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Curare gli ambienti e i paesaggi della Puglia</a:t>
            </a:r>
          </a:p>
          <a:p>
            <a:endParaRPr lang="it-IT" b="1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r>
              <a:rPr lang="it-IT" sz="1600" i="1" dirty="0" err="1" smtClean="0">
                <a:solidFill>
                  <a:srgbClr val="70AD47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Sottotema</a:t>
            </a:r>
            <a:r>
              <a:rPr lang="it-IT" sz="1600" i="1" dirty="0" smtClean="0">
                <a:solidFill>
                  <a:srgbClr val="70AD47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y……………………………………………………………………………….</a:t>
            </a:r>
            <a:endParaRPr lang="it-IT" sz="1600" i="1" dirty="0">
              <a:solidFill>
                <a:srgbClr val="70AD47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29" name="CasellaDiTesto 28">
            <a:extLst>
              <a:ext uri="{FF2B5EF4-FFF2-40B4-BE49-F238E27FC236}">
                <a16:creationId xmlns="" xmlns:a16="http://schemas.microsoft.com/office/drawing/2014/main" id="{4A4583F3-4879-4265-80E1-E70AEBFF2B54}"/>
              </a:ext>
            </a:extLst>
          </p:cNvPr>
          <p:cNvSpPr txBox="1"/>
          <p:nvPr/>
        </p:nvSpPr>
        <p:spPr>
          <a:xfrm>
            <a:off x="3841328" y="5594619"/>
            <a:ext cx="735900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Denominazione </a:t>
            </a:r>
            <a:r>
              <a:rPr lang="it-IT" dirty="0" smtClean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dell’Iniziativa………………………………………………. </a:t>
            </a:r>
            <a:endParaRPr lang="it-IT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endParaRPr lang="it-IT" sz="1600" dirty="0" smtClean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r>
              <a:rPr lang="it-IT" sz="1600" i="1" dirty="0" smtClean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Ente/i Promotore/i………………………………………………………………………</a:t>
            </a:r>
            <a:endParaRPr lang="it-IT" sz="1600" i="1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30" name="CasellaDiTesto 29">
            <a:extLst>
              <a:ext uri="{FF2B5EF4-FFF2-40B4-BE49-F238E27FC236}">
                <a16:creationId xmlns="" xmlns:a16="http://schemas.microsoft.com/office/drawing/2014/main" id="{CA20501C-6C6D-4AF6-9C88-2D6E31E7ECF2}"/>
              </a:ext>
            </a:extLst>
          </p:cNvPr>
          <p:cNvSpPr txBox="1"/>
          <p:nvPr/>
        </p:nvSpPr>
        <p:spPr>
          <a:xfrm>
            <a:off x="2322917" y="5542398"/>
            <a:ext cx="14261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Logo </a:t>
            </a:r>
          </a:p>
          <a:p>
            <a:pPr algn="ctr"/>
            <a:r>
              <a:rPr lang="it-IT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Ente</a:t>
            </a:r>
          </a:p>
          <a:p>
            <a:pPr algn="ctr"/>
            <a:r>
              <a:rPr lang="it-IT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(immagine)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="" xmlns:a16="http://schemas.microsoft.com/office/drawing/2014/main" id="{320A430D-C0A2-42C7-8B71-AC31B23996F3}"/>
              </a:ext>
            </a:extLst>
          </p:cNvPr>
          <p:cNvSpPr txBox="1"/>
          <p:nvPr/>
        </p:nvSpPr>
        <p:spPr>
          <a:xfrm>
            <a:off x="2322917" y="82685"/>
            <a:ext cx="9189380" cy="1946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sz="24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III Rassegna Urbanistica Regionale della </a:t>
            </a:r>
            <a:r>
              <a:rPr lang="it-IT" sz="2400" dirty="0" smtClean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Puglia</a:t>
            </a:r>
          </a:p>
          <a:p>
            <a:pPr>
              <a:lnSpc>
                <a:spcPct val="150000"/>
              </a:lnSpc>
            </a:pPr>
            <a:r>
              <a:rPr lang="it-IT" sz="1400" i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Settembre – Ottobre 2021 </a:t>
            </a:r>
            <a:endParaRPr lang="it-IT" sz="1400" b="1" dirty="0" smtClean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endParaRPr lang="it-IT" sz="1050" b="1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endParaRPr lang="it-IT" sz="105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endParaRPr lang="it-IT" sz="105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r>
              <a:rPr lang="it-IT" sz="3200" b="1" dirty="0" smtClean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Conoscere </a:t>
            </a:r>
            <a:r>
              <a:rPr lang="it-IT" sz="32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il presente </a:t>
            </a:r>
            <a:r>
              <a:rPr lang="it-IT" sz="3200" b="1" dirty="0" smtClean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per </a:t>
            </a:r>
            <a:r>
              <a:rPr lang="it-IT" sz="32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pianificare il </a:t>
            </a:r>
            <a:r>
              <a:rPr lang="it-IT" sz="3200" b="1" dirty="0" smtClean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futuro</a:t>
            </a:r>
            <a:endParaRPr lang="it-IT" sz="3200" b="1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408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 flipV="1">
            <a:off x="0" y="742228"/>
            <a:ext cx="12192000" cy="45719"/>
          </a:xfrm>
          <a:prstGeom prst="rect">
            <a:avLst/>
          </a:prstGeom>
          <a:solidFill>
            <a:srgbClr val="70AD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2" name="CasellaDiTesto 41">
            <a:extLst>
              <a:ext uri="{FF2B5EF4-FFF2-40B4-BE49-F238E27FC236}">
                <a16:creationId xmlns="" xmlns:a16="http://schemas.microsoft.com/office/drawing/2014/main" id="{320A430D-C0A2-42C7-8B71-AC31B23996F3}"/>
              </a:ext>
            </a:extLst>
          </p:cNvPr>
          <p:cNvSpPr txBox="1"/>
          <p:nvPr/>
        </p:nvSpPr>
        <p:spPr>
          <a:xfrm>
            <a:off x="3711903" y="2352504"/>
            <a:ext cx="46061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sz="2000" b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algn="ctr"/>
            <a:endParaRPr lang="it-IT" sz="2000" b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algn="ctr"/>
            <a:r>
              <a:rPr lang="it-IT" sz="2000" i="1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Impaginato libero</a:t>
            </a:r>
          </a:p>
          <a:p>
            <a:pPr algn="ctr"/>
            <a:endParaRPr lang="it-IT" sz="2000" i="1" dirty="0" smtClean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algn="ctr"/>
            <a:r>
              <a:rPr lang="it-IT" sz="2000" i="1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Max. 8 slide</a:t>
            </a:r>
          </a:p>
          <a:p>
            <a:pPr algn="ctr"/>
            <a:endParaRPr lang="it-IT" sz="2000" i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9734797" y="391814"/>
            <a:ext cx="23022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i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Settembre – Ottobre 2021 </a:t>
            </a:r>
            <a:endParaRPr lang="it-IT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" b="89563"/>
          <a:stretch/>
        </p:blipFill>
        <p:spPr bwMode="auto">
          <a:xfrm>
            <a:off x="142082" y="29013"/>
            <a:ext cx="1083958" cy="54563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asellaDiTesto 12">
            <a:extLst>
              <a:ext uri="{FF2B5EF4-FFF2-40B4-BE49-F238E27FC236}">
                <a16:creationId xmlns="" xmlns:a16="http://schemas.microsoft.com/office/drawing/2014/main" id="{320A430D-C0A2-42C7-8B71-AC31B23996F3}"/>
              </a:ext>
            </a:extLst>
          </p:cNvPr>
          <p:cNvSpPr txBox="1"/>
          <p:nvPr/>
        </p:nvSpPr>
        <p:spPr>
          <a:xfrm>
            <a:off x="684061" y="-1393"/>
            <a:ext cx="8506172" cy="698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III Rassegna Urbanistica Regionale della Puglia </a:t>
            </a:r>
          </a:p>
          <a:p>
            <a:pPr>
              <a:lnSpc>
                <a:spcPct val="150000"/>
              </a:lnSpc>
            </a:pPr>
            <a:r>
              <a:rPr lang="it-IT" sz="14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Conoscere </a:t>
            </a:r>
            <a:r>
              <a:rPr lang="it-IT" sz="14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il presente per pianificare il </a:t>
            </a:r>
            <a:r>
              <a:rPr lang="it-IT" sz="14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futuro</a:t>
            </a:r>
            <a:endParaRPr lang="it-IT" sz="14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741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9"/>
          <p:cNvGrpSpPr/>
          <p:nvPr/>
        </p:nvGrpSpPr>
        <p:grpSpPr>
          <a:xfrm>
            <a:off x="207" y="-11496"/>
            <a:ext cx="1508540" cy="4923621"/>
            <a:chOff x="208" y="38165"/>
            <a:chExt cx="1052238" cy="3434328"/>
          </a:xfrm>
        </p:grpSpPr>
        <p:pic>
          <p:nvPicPr>
            <p:cNvPr id="3" name="Immagine 2" descr="Immagine che contiene testo&#10;&#10;Descrizione generata automaticamente">
              <a:extLst>
                <a:ext uri="{FF2B5EF4-FFF2-40B4-BE49-F238E27FC236}">
                  <a16:creationId xmlns="" xmlns:a16="http://schemas.microsoft.com/office/drawing/2014/main" id="{95A52EBD-10E1-43BA-9057-577AAEAB91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3366" r="11381" b="10138"/>
            <a:stretch/>
          </p:blipFill>
          <p:spPr>
            <a:xfrm>
              <a:off x="208" y="834309"/>
              <a:ext cx="1043773" cy="2638184"/>
            </a:xfrm>
            <a:prstGeom prst="rect">
              <a:avLst/>
            </a:prstGeom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6" r="46517" b="89563"/>
            <a:stretch/>
          </p:blipFill>
          <p:spPr bwMode="auto">
            <a:xfrm>
              <a:off x="142081" y="38165"/>
              <a:ext cx="910365" cy="8568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2" name="Immagine 11">
            <a:extLst>
              <a:ext uri="{FF2B5EF4-FFF2-40B4-BE49-F238E27FC236}">
                <a16:creationId xmlns="" xmlns:a16="http://schemas.microsoft.com/office/drawing/2014/main" id="{E9CCBE40-494E-4E25-A4BF-871B1B34251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0561" y="2091725"/>
            <a:ext cx="3939589" cy="2757600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="" xmlns:a16="http://schemas.microsoft.com/office/drawing/2014/main" id="{E2886894-5AF6-4D46-95CC-791E9B8719EE}"/>
              </a:ext>
            </a:extLst>
          </p:cNvPr>
          <p:cNvSpPr txBox="1"/>
          <p:nvPr/>
        </p:nvSpPr>
        <p:spPr>
          <a:xfrm>
            <a:off x="3841328" y="3784980"/>
            <a:ext cx="78236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C55A1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La dimensione sociale dell’urbanistica</a:t>
            </a:r>
          </a:p>
          <a:p>
            <a:endParaRPr lang="it-IT" b="1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r>
              <a:rPr lang="it-IT" sz="1600" i="1" dirty="0" err="1" smtClean="0">
                <a:solidFill>
                  <a:srgbClr val="C55A1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Sottotema</a:t>
            </a:r>
            <a:r>
              <a:rPr lang="it-IT" sz="1600" i="1" dirty="0" smtClean="0">
                <a:solidFill>
                  <a:srgbClr val="C55A1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y……………………………………………………………………………….</a:t>
            </a:r>
            <a:endParaRPr lang="it-IT" sz="1600" i="1" dirty="0">
              <a:solidFill>
                <a:srgbClr val="C55A11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29" name="CasellaDiTesto 28">
            <a:extLst>
              <a:ext uri="{FF2B5EF4-FFF2-40B4-BE49-F238E27FC236}">
                <a16:creationId xmlns="" xmlns:a16="http://schemas.microsoft.com/office/drawing/2014/main" id="{4A4583F3-4879-4265-80E1-E70AEBFF2B54}"/>
              </a:ext>
            </a:extLst>
          </p:cNvPr>
          <p:cNvSpPr txBox="1"/>
          <p:nvPr/>
        </p:nvSpPr>
        <p:spPr>
          <a:xfrm>
            <a:off x="3841328" y="5594619"/>
            <a:ext cx="735900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Denominazione </a:t>
            </a:r>
            <a:r>
              <a:rPr lang="it-IT" dirty="0" smtClean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dell’Iniziativa………………………………………………. </a:t>
            </a:r>
            <a:endParaRPr lang="it-IT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endParaRPr lang="it-IT" sz="1600" dirty="0" smtClean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r>
              <a:rPr lang="it-IT" sz="1600" i="1" dirty="0" smtClean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Ente/i Promotore/i………………………………………………………………………</a:t>
            </a:r>
            <a:endParaRPr lang="it-IT" sz="1600" i="1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30" name="CasellaDiTesto 29">
            <a:extLst>
              <a:ext uri="{FF2B5EF4-FFF2-40B4-BE49-F238E27FC236}">
                <a16:creationId xmlns="" xmlns:a16="http://schemas.microsoft.com/office/drawing/2014/main" id="{CA20501C-6C6D-4AF6-9C88-2D6E31E7ECF2}"/>
              </a:ext>
            </a:extLst>
          </p:cNvPr>
          <p:cNvSpPr txBox="1"/>
          <p:nvPr/>
        </p:nvSpPr>
        <p:spPr>
          <a:xfrm>
            <a:off x="2322917" y="5542398"/>
            <a:ext cx="14261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Logo </a:t>
            </a:r>
          </a:p>
          <a:p>
            <a:pPr algn="ctr"/>
            <a:r>
              <a:rPr lang="it-IT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Ente</a:t>
            </a:r>
          </a:p>
          <a:p>
            <a:pPr algn="ctr"/>
            <a:r>
              <a:rPr lang="it-IT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(immagine)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="" xmlns:a16="http://schemas.microsoft.com/office/drawing/2014/main" id="{320A430D-C0A2-42C7-8B71-AC31B23996F3}"/>
              </a:ext>
            </a:extLst>
          </p:cNvPr>
          <p:cNvSpPr txBox="1"/>
          <p:nvPr/>
        </p:nvSpPr>
        <p:spPr>
          <a:xfrm>
            <a:off x="2322917" y="82685"/>
            <a:ext cx="9189380" cy="1946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sz="24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III Rassegna Urbanistica Regionale della </a:t>
            </a:r>
            <a:r>
              <a:rPr lang="it-IT" sz="2400" dirty="0" smtClean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Puglia</a:t>
            </a:r>
          </a:p>
          <a:p>
            <a:pPr>
              <a:lnSpc>
                <a:spcPct val="150000"/>
              </a:lnSpc>
            </a:pPr>
            <a:r>
              <a:rPr lang="it-IT" sz="1400" i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Settembre – Ottobre 2021 </a:t>
            </a:r>
            <a:endParaRPr lang="it-IT" sz="1400" b="1" dirty="0" smtClean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endParaRPr lang="it-IT" sz="1050" b="1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endParaRPr lang="it-IT" sz="105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endParaRPr lang="it-IT" sz="105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r>
              <a:rPr lang="it-IT" sz="3200" b="1" dirty="0" smtClean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Conoscere </a:t>
            </a:r>
            <a:r>
              <a:rPr lang="it-IT" sz="32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il presente </a:t>
            </a:r>
            <a:r>
              <a:rPr lang="it-IT" sz="3200" b="1" dirty="0" smtClean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per </a:t>
            </a:r>
            <a:r>
              <a:rPr lang="it-IT" sz="32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pianificare il </a:t>
            </a:r>
            <a:r>
              <a:rPr lang="it-IT" sz="3200" b="1" dirty="0" smtClean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futuro</a:t>
            </a:r>
            <a:endParaRPr lang="it-IT" sz="3200" b="1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534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 flipV="1">
            <a:off x="0" y="742228"/>
            <a:ext cx="12192000" cy="45719"/>
          </a:xfrm>
          <a:prstGeom prst="rect">
            <a:avLst/>
          </a:prstGeom>
          <a:solidFill>
            <a:srgbClr val="C55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2" name="CasellaDiTesto 41">
            <a:extLst>
              <a:ext uri="{FF2B5EF4-FFF2-40B4-BE49-F238E27FC236}">
                <a16:creationId xmlns="" xmlns:a16="http://schemas.microsoft.com/office/drawing/2014/main" id="{320A430D-C0A2-42C7-8B71-AC31B23996F3}"/>
              </a:ext>
            </a:extLst>
          </p:cNvPr>
          <p:cNvSpPr txBox="1"/>
          <p:nvPr/>
        </p:nvSpPr>
        <p:spPr>
          <a:xfrm>
            <a:off x="3711903" y="2352504"/>
            <a:ext cx="46061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sz="2000" b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algn="ctr"/>
            <a:endParaRPr lang="it-IT" sz="2000" b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algn="ctr"/>
            <a:r>
              <a:rPr lang="it-IT" sz="2000" i="1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Impaginato libero</a:t>
            </a:r>
          </a:p>
          <a:p>
            <a:pPr algn="ctr"/>
            <a:endParaRPr lang="it-IT" sz="2000" i="1" dirty="0" smtClean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algn="ctr"/>
            <a:r>
              <a:rPr lang="it-IT" sz="2000" i="1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Max. 8 slide</a:t>
            </a:r>
          </a:p>
          <a:p>
            <a:pPr algn="ctr"/>
            <a:endParaRPr lang="it-IT" sz="2000" i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9734797" y="391814"/>
            <a:ext cx="23022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i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Settembre – Ottobre 2021 </a:t>
            </a:r>
            <a:endParaRPr lang="it-IT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" b="89563"/>
          <a:stretch/>
        </p:blipFill>
        <p:spPr bwMode="auto">
          <a:xfrm>
            <a:off x="142082" y="29013"/>
            <a:ext cx="1083958" cy="54563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asellaDiTesto 12">
            <a:extLst>
              <a:ext uri="{FF2B5EF4-FFF2-40B4-BE49-F238E27FC236}">
                <a16:creationId xmlns="" xmlns:a16="http://schemas.microsoft.com/office/drawing/2014/main" id="{320A430D-C0A2-42C7-8B71-AC31B23996F3}"/>
              </a:ext>
            </a:extLst>
          </p:cNvPr>
          <p:cNvSpPr txBox="1"/>
          <p:nvPr/>
        </p:nvSpPr>
        <p:spPr>
          <a:xfrm>
            <a:off x="684061" y="-1393"/>
            <a:ext cx="8506172" cy="698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III Rassegna Urbanistica Regionale della Puglia </a:t>
            </a:r>
          </a:p>
          <a:p>
            <a:pPr>
              <a:lnSpc>
                <a:spcPct val="150000"/>
              </a:lnSpc>
            </a:pPr>
            <a:r>
              <a:rPr lang="it-IT" sz="14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Conoscere </a:t>
            </a:r>
            <a:r>
              <a:rPr lang="it-IT" sz="14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il presente per pianificare il </a:t>
            </a:r>
            <a:r>
              <a:rPr lang="it-IT" sz="14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futuro</a:t>
            </a:r>
            <a:endParaRPr lang="it-IT" sz="14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308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</TotalTime>
  <Words>185</Words>
  <Application>Microsoft Office PowerPoint</Application>
  <PresentationFormat>Widescreen</PresentationFormat>
  <Paragraphs>75</Paragraphs>
  <Slides>6</Slides>
  <Notes>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Roboto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Giulia Spadafina</dc:creator>
  <cp:lastModifiedBy>Olga Giovanna Paparusso</cp:lastModifiedBy>
  <cp:revision>29</cp:revision>
  <dcterms:created xsi:type="dcterms:W3CDTF">2021-05-26T09:44:49Z</dcterms:created>
  <dcterms:modified xsi:type="dcterms:W3CDTF">2021-07-01T17:01:51Z</dcterms:modified>
</cp:coreProperties>
</file>