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wmf" ContentType="image/x-wmf"/>
  <Override PartName="/ppt/media/image13.wmf" ContentType="image/x-wmf"/>
  <Override PartName="/ppt/media/image2.png" ContentType="image/png"/>
  <Override PartName="/ppt/media/image3.wmf" ContentType="image/x-wmf"/>
  <Override PartName="/ppt/media/image15.wmf" ContentType="image/x-wmf"/>
  <Override PartName="/ppt/media/image4.png" ContentType="image/png"/>
  <Override PartName="/ppt/media/image5.wmf" ContentType="image/x-wmf"/>
  <Override PartName="/ppt/media/image6.wmf" ContentType="image/x-wmf"/>
  <Override PartName="/ppt/media/image7.wmf" ContentType="image/x-wmf"/>
  <Override PartName="/ppt/media/image8.wmf" ContentType="image/x-wmf"/>
  <Override PartName="/ppt/media/image9.wmf" ContentType="image/x-wmf"/>
  <Override PartName="/ppt/media/image10.wmf" ContentType="image/x-wmf"/>
  <Override PartName="/ppt/media/image11.wmf" ContentType="image/x-wmf"/>
  <Override PartName="/ppt/media/image12.wmf" ContentType="image/x-wmf"/>
  <Override PartName="/ppt/media/image14.wmf" ContentType="image/x-wmf"/>
  <Override PartName="/ppt/media/image16.wmf" ContentType="image/x-wmf"/>
  <Override PartName="/ppt/media/image17.wmf" ContentType="image/x-wmf"/>
  <Override PartName="/ppt/media/image18.wmf" ContentType="image/x-wmf"/>
  <Override PartName="/ppt/media/image19.wmf" ContentType="image/x-wmf"/>
  <Override PartName="/ppt/media/image20.wmf" ContentType="image/x-wmf"/>
  <Override PartName="/ppt/media/image21.wmf" ContentType="image/x-wmf"/>
  <Override PartName="/ppt/media/image22.wmf" ContentType="image/x-wmf"/>
  <Override PartName="/ppt/media/image23.wmf" ContentType="image/x-wmf"/>
  <Override PartName="/ppt/media/image24.wmf" ContentType="image/x-wmf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hyperlink" Target="mailto:patto@provincia.le.it" TargetMode="External"/><Relationship Id="rId3" Type="http://schemas.openxmlformats.org/officeDocument/2006/relationships/hyperlink" Target="mailto:patto@cert.provincia.le.it" TargetMode="External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5520" y="432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200" spc="75" strike="noStrike">
                <a:solidFill>
                  <a:srgbClr val="548235"/>
                </a:solidFill>
                <a:latin typeface="Calibri"/>
                <a:ea typeface="DejaVu Sans"/>
              </a:rPr>
              <a:t>21 marzo 2024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200" spc="75" strike="noStrike">
                <a:solidFill>
                  <a:srgbClr val="548235"/>
                </a:solidFill>
                <a:latin typeface="Calibri"/>
                <a:ea typeface="DejaVu Sans"/>
              </a:rPr>
              <a:t>Sala Consiliare di Palazzo dei Celestini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9" name="Picture 9" descr=""/>
          <p:cNvPicPr/>
          <p:nvPr/>
        </p:nvPicPr>
        <p:blipFill>
          <a:blip r:embed="rId1"/>
          <a:stretch/>
        </p:blipFill>
        <p:spPr>
          <a:xfrm>
            <a:off x="7066800" y="59760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4"/>
          <p:cNvSpPr/>
          <p:nvPr/>
        </p:nvSpPr>
        <p:spPr>
          <a:xfrm>
            <a:off x="250200" y="3200400"/>
            <a:ext cx="8747640" cy="29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endParaRPr b="0" lang="it-IT" sz="1800" spc="-1" strike="noStrike">
              <a:latin typeface="Arial"/>
            </a:endParaRPr>
          </a:p>
          <a:p>
            <a:pPr marL="457200" indent="-4546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Saluti ed introduzione</a:t>
            </a:r>
            <a:endParaRPr b="0" lang="it-IT" sz="2000" spc="-1" strike="noStrike">
              <a:latin typeface="Arial"/>
            </a:endParaRPr>
          </a:p>
          <a:p>
            <a:pPr marL="457200" indent="-4546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del Progetto Pilota</a:t>
            </a:r>
            <a:endParaRPr b="0" lang="it-IT" sz="2000" spc="-1" strike="noStrike">
              <a:latin typeface="Arial"/>
            </a:endParaRPr>
          </a:p>
          <a:p>
            <a:pPr marL="457200" indent="-4546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Discussione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81" name="Immagine 42" descr=""/>
          <p:cNvPicPr/>
          <p:nvPr/>
        </p:nvPicPr>
        <p:blipFill>
          <a:blip r:embed="rId2"/>
          <a:stretch/>
        </p:blipFill>
        <p:spPr>
          <a:xfrm>
            <a:off x="4968000" y="3081600"/>
            <a:ext cx="4029840" cy="267624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5"/>
          <p:cNvSpPr/>
          <p:nvPr/>
        </p:nvSpPr>
        <p:spPr>
          <a:xfrm>
            <a:off x="6912000" y="3024000"/>
            <a:ext cx="17856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3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53" name="CustomShape 2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Picture 3" descr=""/>
          <p:cNvPicPr/>
          <p:nvPr/>
        </p:nvPicPr>
        <p:blipFill>
          <a:blip r:embed="rId1"/>
          <a:stretch/>
        </p:blipFill>
        <p:spPr>
          <a:xfrm>
            <a:off x="6832440" y="59382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25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infrastrutturali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56" name="CustomShape 26"/>
          <p:cNvSpPr/>
          <p:nvPr/>
        </p:nvSpPr>
        <p:spPr>
          <a:xfrm>
            <a:off x="288720" y="2160000"/>
            <a:ext cx="8530920" cy="37458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57" name="CustomShape 27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58" name="Tabella 119"/>
          <p:cNvGraphicFramePr/>
          <p:nvPr/>
        </p:nvGraphicFramePr>
        <p:xfrm>
          <a:off x="540000" y="2557440"/>
          <a:ext cx="7739280" cy="3023280"/>
        </p:xfrm>
        <a:graphic>
          <a:graphicData uri="http://schemas.openxmlformats.org/drawingml/2006/table">
            <a:tbl>
              <a:tblPr/>
              <a:tblGrid>
                <a:gridCol w="2156400"/>
                <a:gridCol w="3790440"/>
                <a:gridCol w="1792800"/>
              </a:tblGrid>
              <a:tr h="41400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COMUNI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Melpignano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Recupero e rifunzionalizzazione del trappeto ipogeo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Collepasso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Ammodernamento della zona P.I.P.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300.000.00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Leverano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Masseria “Quartarari”, ai fini del riuso come spazio espositivo-culturale accessibile ed interattivo per la creazione di un museo multimediale della cultura del lavoro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Taurisano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Recupero e valorizzazione del Parco Urbano di via Lecce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Lizzanello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Restauro conservativo del Palazzo Baronale 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"Majola" della frazione di Merine di Lizzanello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298.000,00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256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Galatone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Mobilità sostenibile tra Velostazione e Ciclovia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28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0" name="CustomShape 29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Picture 4" descr=""/>
          <p:cNvPicPr/>
          <p:nvPr/>
        </p:nvPicPr>
        <p:blipFill>
          <a:blip r:embed="rId1"/>
          <a:stretch/>
        </p:blipFill>
        <p:spPr>
          <a:xfrm>
            <a:off x="6832440" y="59382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30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infrastrutturali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63" name="CustomShape 31"/>
          <p:cNvSpPr/>
          <p:nvPr/>
        </p:nvSpPr>
        <p:spPr>
          <a:xfrm>
            <a:off x="288720" y="2160000"/>
            <a:ext cx="8530920" cy="37458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64" name="CustomShape 32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65" name="Tabella 126"/>
          <p:cNvGraphicFramePr/>
          <p:nvPr/>
        </p:nvGraphicFramePr>
        <p:xfrm>
          <a:off x="702360" y="2353680"/>
          <a:ext cx="7739280" cy="3303000"/>
        </p:xfrm>
        <a:graphic>
          <a:graphicData uri="http://schemas.openxmlformats.org/drawingml/2006/table">
            <a:tbl>
              <a:tblPr/>
              <a:tblGrid>
                <a:gridCol w="2156400"/>
                <a:gridCol w="3790440"/>
                <a:gridCol w="1792800"/>
              </a:tblGrid>
              <a:tr h="54396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COMUNI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Gallipoli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Restauro e Valorizzazione della Chiesa di San Pietro dei Samari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36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Galatina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Ristrutturazione immobile già destinato a mattatoio comunale per realizzazione Ciclo Hotel a servizio della rete Cicloturistica nazionale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300.000.00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08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Spongano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Rigenerazione tecnoclogia e sostenibile dell’area industriale PIP 2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92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Poggiardo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Sistemi di mobilità sostenibile -  Percorsi e beni culturali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298.778,00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92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Botrugno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Museo delle forze armate – Palazzo Marchesale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Tuglie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“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Kalos – Sthènos” – La forza della bellezza tra natura, sport e architettura: potenziamento dell’area sportiva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3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7" name="CustomShape 3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Picture 5" descr=""/>
          <p:cNvPicPr/>
          <p:nvPr/>
        </p:nvPicPr>
        <p:blipFill>
          <a:blip r:embed="rId1"/>
          <a:stretch/>
        </p:blipFill>
        <p:spPr>
          <a:xfrm>
            <a:off x="6832440" y="59382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35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infrastrutturali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70" name="CustomShape 36"/>
          <p:cNvSpPr/>
          <p:nvPr/>
        </p:nvSpPr>
        <p:spPr>
          <a:xfrm>
            <a:off x="288720" y="2160000"/>
            <a:ext cx="8530920" cy="37458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1" name="CustomShape 37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72" name="Tabella 133"/>
          <p:cNvGraphicFramePr/>
          <p:nvPr/>
        </p:nvGraphicFramePr>
        <p:xfrm>
          <a:off x="540000" y="2557440"/>
          <a:ext cx="7739280" cy="3023280"/>
        </p:xfrm>
        <a:graphic>
          <a:graphicData uri="http://schemas.openxmlformats.org/drawingml/2006/table">
            <a:tbl>
              <a:tblPr/>
              <a:tblGrid>
                <a:gridCol w="2156400"/>
                <a:gridCol w="3790440"/>
                <a:gridCol w="1792800"/>
              </a:tblGrid>
              <a:tr h="41400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COMUNI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Maglie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M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iglioramento della fruibilità, della sostenibilità ambientale e della valorizzazione territoriale dell’area mercatale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Matino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Riuso e valorizzazione del Parco Bosco da adibire a Parco Inclusivo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300.000.00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Martano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Palestra del benessere interculturale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Racale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Realizzazione di un'area mercatale, del riuso e di vendita dei prodotti a km 0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Calimera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Recupero e valorizzazione Parco La Mandra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256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Salve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Intervento per il miglioramento della mobilità sostenibile – Asse Ruggiano – Salve, 1° stralcio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225.699,24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38"/>
          <p:cNvSpPr/>
          <p:nvPr/>
        </p:nvSpPr>
        <p:spPr>
          <a:xfrm>
            <a:off x="155520" y="5909760"/>
            <a:ext cx="87476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4" name="CustomShape 39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Picture 6" descr=""/>
          <p:cNvPicPr/>
          <p:nvPr/>
        </p:nvPicPr>
        <p:blipFill>
          <a:blip r:embed="rId1"/>
          <a:stretch/>
        </p:blipFill>
        <p:spPr>
          <a:xfrm>
            <a:off x="7146360" y="615276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40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imprenditoriali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77" name="CustomShape 41"/>
          <p:cNvSpPr/>
          <p:nvPr/>
        </p:nvSpPr>
        <p:spPr>
          <a:xfrm>
            <a:off x="240480" y="2192040"/>
            <a:ext cx="8577000" cy="374616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8" name="CustomShape 42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79" name="Tabella 140"/>
          <p:cNvGraphicFramePr/>
          <p:nvPr/>
        </p:nvGraphicFramePr>
        <p:xfrm>
          <a:off x="892080" y="2281320"/>
          <a:ext cx="7251840" cy="3628080"/>
        </p:xfrm>
        <a:graphic>
          <a:graphicData uri="http://schemas.openxmlformats.org/drawingml/2006/table">
            <a:tbl>
              <a:tblPr/>
              <a:tblGrid>
                <a:gridCol w="1946520"/>
                <a:gridCol w="3421440"/>
                <a:gridCol w="1884240"/>
              </a:tblGrid>
              <a:tr h="36612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IMPRESE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ASPASIA s.r.l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La cucina della tradizione: incontro tra generazioni e culture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SOLE ITALIA Società Agricola s.r.l.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Produzione e imbottigliamento del succo di melograno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49.997,50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Società Agricola dell’Arneo s.r.l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Recupero del patrimonio olivicolo salentino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Cucurachi Giovanna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“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Oltre” – Trasformazione e commercializzazione carni e prodotti enogastronomici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912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VLM Services s.r.l.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Mercato virtuale: </a:t>
                      </a:r>
                      <a:r>
                        <a:rPr b="0" lang="it-IT" sz="11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creazione di una modalità digitale per agevolare l’incontro tra domanda e offerta di prodotti locali che si sviluppano nelle aree mercatali dei Comuni </a:t>
                      </a:r>
                      <a:endParaRPr b="0" lang="it-IT" sz="11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652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INNEVA s.r.l.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1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Realizzazione di una porta di ingresso attraverso il WEB, accessibile a tutti coloro che sono interessati a visitare il Salento </a:t>
                      </a:r>
                      <a:endParaRPr b="0" lang="it-IT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1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43"/>
          <p:cNvSpPr/>
          <p:nvPr/>
        </p:nvSpPr>
        <p:spPr>
          <a:xfrm>
            <a:off x="155520" y="5909760"/>
            <a:ext cx="87476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81" name="CustomShape 4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Picture 7" descr=""/>
          <p:cNvPicPr/>
          <p:nvPr/>
        </p:nvPicPr>
        <p:blipFill>
          <a:blip r:embed="rId1"/>
          <a:stretch/>
        </p:blipFill>
        <p:spPr>
          <a:xfrm>
            <a:off x="7146360" y="615276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45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imprenditoriali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84" name="CustomShape 46"/>
          <p:cNvSpPr/>
          <p:nvPr/>
        </p:nvSpPr>
        <p:spPr>
          <a:xfrm>
            <a:off x="266400" y="2406600"/>
            <a:ext cx="8530920" cy="37458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5" name="CustomShape 47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86" name="Tabella 147"/>
          <p:cNvGraphicFramePr/>
          <p:nvPr/>
        </p:nvGraphicFramePr>
        <p:xfrm>
          <a:off x="678600" y="3293280"/>
          <a:ext cx="7251840" cy="1566720"/>
        </p:xfrm>
        <a:graphic>
          <a:graphicData uri="http://schemas.openxmlformats.org/drawingml/2006/table">
            <a:tbl>
              <a:tblPr/>
              <a:tblGrid>
                <a:gridCol w="1946520"/>
                <a:gridCol w="3421440"/>
                <a:gridCol w="1884240"/>
              </a:tblGrid>
              <a:tr h="32832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IMPRESE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96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PAULUNTONI s.r.l.s.u.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“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Forcella e forchetta di gusto”: realizzazione di un laboratorio del gusto dove consentire la degustazione dei diversi tipi di pasta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49.987,50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8800">
                <a:tc>
                  <a:txBody>
                    <a:bodyPr lIns="36000" rIns="360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    </a:t>
                      </a: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INTEC Società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      </a:t>
                      </a: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Consortile a r.l.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“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OPENBI”: realizzazione di un sistema di digitalizzazione dei beni museali bibliotecari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presenti in alcuni Comuni e nella Provincia di Lecce.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49.980,00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Picture 9" descr=""/>
          <p:cNvPicPr/>
          <p:nvPr/>
        </p:nvPicPr>
        <p:blipFill>
          <a:blip r:embed="rId1"/>
          <a:stretch/>
        </p:blipFill>
        <p:spPr>
          <a:xfrm>
            <a:off x="7074360" y="597456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122760" y="181908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Contributo richiesto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360000" y="2520000"/>
            <a:ext cx="8422560" cy="328428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infrastrutturali pubblici:                                                                                 € 9.102.035,00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imprenditoriali privati:                                                                                       € 397.965,00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Spese funzionamento del Soggetto Responsabile:                                                          € 500.000,00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TOTALE:                                                                                                                                € 10.000.000,00</a:t>
            </a:r>
            <a:endParaRPr b="0" lang="it-IT" sz="1600" spc="-1" strike="noStrike">
              <a:latin typeface="Arial"/>
            </a:endParaRPr>
          </a:p>
          <a:p>
            <a:pPr marL="914400" indent="-227520" algn="just">
              <a:lnSpc>
                <a:spcPct val="150000"/>
              </a:lnSpc>
              <a:tabLst>
                <a:tab algn="l" pos="0"/>
              </a:tabLst>
            </a:pPr>
            <a:endParaRPr b="0" lang="it-IT" sz="1600" spc="-1" strike="noStrike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48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94" name="CustomShape 49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8" descr=""/>
          <p:cNvPicPr/>
          <p:nvPr/>
        </p:nvPicPr>
        <p:blipFill>
          <a:blip r:embed="rId1"/>
          <a:stretch/>
        </p:blipFill>
        <p:spPr>
          <a:xfrm>
            <a:off x="7074360" y="597456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50"/>
          <p:cNvSpPr/>
          <p:nvPr/>
        </p:nvSpPr>
        <p:spPr>
          <a:xfrm>
            <a:off x="69480" y="1792440"/>
            <a:ext cx="8747640" cy="520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RUOLO DEL SOGGETTO RESPONSABILE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97" name="CustomShape 51"/>
          <p:cNvSpPr/>
          <p:nvPr/>
        </p:nvSpPr>
        <p:spPr>
          <a:xfrm>
            <a:off x="360000" y="2520000"/>
            <a:ext cx="8422560" cy="292212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La Provincia di Lecce curerà l’attuazione degli interventi previsti dal Patto Territoriale per la provincia di Lecce, attraverso l’emissione dei singoli </a:t>
            </a: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Decreti di concessione del contributo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e dei </a:t>
            </a: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pagamenti dei vari stati di avanzamento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, nonché le </a:t>
            </a: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attività di promozione dell’iniziativa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, di individuazione ed attuazione di programmi di iniziativa comunitaria e di sovvenzioni globali (PNRR) e di raccordo con le iniziative di sviluppo locale attivabili in collaborazione con la Regione Puglia.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Con riferimento alla realizzazione di progetti il Soggetto Responsabile curerà quanto necessario per assicurare l’erogazione delle risorse secondo le modalità e le procedure che saranno stabilite dalla normativa di riferimento.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Sarà inoltre predisposta l’attività e la strumentazione di supporto necessaria per: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garantire il controllo e la rendicontazione degli investimenti effettuati;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assistere le imprese e gli enti locali durante le fasi di realizzazione degli investimenti;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assicurare un ottimale impiego delle risorse mediante un controllo sugli investimenti realizzati;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98" name="CustomShape 52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53"/>
          <p:cNvSpPr/>
          <p:nvPr/>
        </p:nvSpPr>
        <p:spPr>
          <a:xfrm>
            <a:off x="155520" y="5909760"/>
            <a:ext cx="87476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00" name="CustomShape 5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Picture 10" descr=""/>
          <p:cNvPicPr/>
          <p:nvPr/>
        </p:nvPicPr>
        <p:blipFill>
          <a:blip r:embed="rId1"/>
          <a:stretch/>
        </p:blipFill>
        <p:spPr>
          <a:xfrm>
            <a:off x="7214760" y="608832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55"/>
          <p:cNvSpPr/>
          <p:nvPr/>
        </p:nvSpPr>
        <p:spPr>
          <a:xfrm>
            <a:off x="122760" y="1819080"/>
            <a:ext cx="8747640" cy="520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it-IT" sz="1100" spc="-1" strike="noStrike">
                <a:solidFill>
                  <a:srgbClr val="000000"/>
                </a:solidFill>
                <a:latin typeface="Times New Roman"/>
                <a:ea typeface="Arial"/>
              </a:rPr>
              <a:t>                                                   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RUOLO DEL SOGGETTO RESPONSABILE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03" name="CustomShape 56"/>
          <p:cNvSpPr/>
          <p:nvPr/>
        </p:nvSpPr>
        <p:spPr>
          <a:xfrm>
            <a:off x="360000" y="2520000"/>
            <a:ext cx="8422560" cy="350028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Per la realizzazione delle infrastrutture di supporto al sistema produttivo, la Provincia di Lecce, quale Soggetto Responsabile, provvederà ad assistere le Amministrazioni Pubbliche appaltanti a predisporre correttamente l’iter procedurale per pervenire in tempi brevi all’esecuzione delle opere previste.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Si procederà, inoltre, ad assicurare il supporto necessario per: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la predisposizione di tutta la documentazione tecnica necessaria per le procedure di appalto. I Comuni, per l’espletamento delle gare, così come previsto dalla normativa, potranno anche avvalersi del servizio di Stazione Unica Appaltante (SUA) della Provincia;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il controllo e la rendicontazione delle opere infrastrutturali realizzate.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Il Soggetto Responsabile effettuerà anche un’azione di promozione finalizzata a diffondere la conoscenza delle iniziative del Patto e di altri programmi di sviluppo locale presso realtà produttive del Centro-Nord Italia ed estere.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Infine, il Soggetto Responsabile opererà al fine di delineare un quadro di indirizzo e di riferimento per rendere compatibile con le strategie del Patto Territoriale l’attuazione di ulteriori interventi di sostegno rivolti allo sviluppo del tessuto imprenditoriale e al miglioramento della dotazione infrastrutturale delle aree mediante: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incontri con i soggetti operanti sul territorio e legittimati, a diverso titolo, a proporre soluzioni e iniziative per il rilancio delle aree;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04" name="CustomShape 57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58"/>
          <p:cNvSpPr/>
          <p:nvPr/>
        </p:nvSpPr>
        <p:spPr>
          <a:xfrm>
            <a:off x="197640" y="604728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06" name="CustomShape 59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Picture 11" descr=""/>
          <p:cNvPicPr/>
          <p:nvPr/>
        </p:nvPicPr>
        <p:blipFill>
          <a:blip r:embed="rId1"/>
          <a:stretch/>
        </p:blipFill>
        <p:spPr>
          <a:xfrm>
            <a:off x="7186320" y="616968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208" name="CustomShape 60"/>
          <p:cNvSpPr/>
          <p:nvPr/>
        </p:nvSpPr>
        <p:spPr>
          <a:xfrm>
            <a:off x="122760" y="1819080"/>
            <a:ext cx="8747640" cy="520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it-IT" sz="1100" spc="-1" strike="noStrike">
                <a:solidFill>
                  <a:srgbClr val="000000"/>
                </a:solidFill>
                <a:latin typeface="Times New Roman"/>
                <a:ea typeface="Arial"/>
              </a:rPr>
              <a:t>                                                         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RUOLO DEL SOGGETTO RESPONSABILE </a:t>
            </a:r>
            <a:r>
              <a:rPr b="1" lang="it-IT" sz="11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09" name="CustomShape 61"/>
          <p:cNvSpPr/>
          <p:nvPr/>
        </p:nvSpPr>
        <p:spPr>
          <a:xfrm>
            <a:off x="360000" y="2520000"/>
            <a:ext cx="8422560" cy="328716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ricognizione dei progetti di sviluppo esistenti in loco e loro omogeneizzazione, adeguamento e aggiornamento rispetto alle politiche delineate;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interlocuzione con il Ministero dello Sviluppo Economico relativamente ai quesiti posti dai beneficiari in ordine alle prescrizioni per la predisposizione dei progetti esecutivi;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gestione dei rapporti con gli enti locali e con i soggetti deputati al rilascio delle autorizzazioni e concessioni previste a corredo dei progetti esecutivi (VV.FF., A.S.L., Comuni, Consorzio ASI, Prefettura, ecc.);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gestione dei rapporti con le associazioni imprenditoriali, con le organizzazioni sindacali e con tutti gli altri soggetti promotori del Patto;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controllo e verifica, in itinere, della progettazione tecnica ed economico-finanziaria in corso di predisposizione da parte dei beneficiari.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Il Soggetto Responsabile effettuerà un monitoraggio costante sullo stato d’avanzamento dei progetti per favorire la tempestiva erogazione dei fondi. Accanto a quest’attività se ne aggiungono altre, tra cui quella del coordinamento di tutte le iniziative che non possono essere considerate singolarmente, ma come parte di un disegno comune.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Il Soggetto Responsabile offrirà, quindi, un gran contributo per l’ottenimento di questi benefici.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10" name="CustomShape 62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63"/>
          <p:cNvSpPr/>
          <p:nvPr/>
        </p:nvSpPr>
        <p:spPr>
          <a:xfrm>
            <a:off x="155520" y="5909760"/>
            <a:ext cx="87476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12" name="CustomShape 6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Picture 12" descr=""/>
          <p:cNvPicPr/>
          <p:nvPr/>
        </p:nvPicPr>
        <p:blipFill>
          <a:blip r:embed="rId1"/>
          <a:stretch/>
        </p:blipFill>
        <p:spPr>
          <a:xfrm>
            <a:off x="7214760" y="610812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65"/>
          <p:cNvSpPr/>
          <p:nvPr/>
        </p:nvSpPr>
        <p:spPr>
          <a:xfrm>
            <a:off x="55800" y="1491480"/>
            <a:ext cx="8747640" cy="520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ADEMPIMENTI ED OBIETTIVI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15" name="CustomShape 66"/>
          <p:cNvSpPr/>
          <p:nvPr/>
        </p:nvSpPr>
        <p:spPr>
          <a:xfrm>
            <a:off x="360000" y="2152440"/>
            <a:ext cx="8279640" cy="392652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Nell’attuazione del progetto, il Soggetto Responsabile renderà semestralmente conto dell’operato e dell’andamento del Patto all’U.O.S. mediante una relazione sulle attività svolte. Il S.R assisterà gli Enti Locali e le PMI attraverso webinar tematici ed un servizio di assistenza quotidiana utilizzando i sistemi di comunicazione noti. Sarà sviluppata un’APP con area riservata ai beneficiari del Patto, grazie alla quale si renderà fluida la comunicazione tra i vari soggetti attuatori.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Gli obiettivi specifici che il progetto intende raggiungere sono: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a) sviluppare, attraverso interventi informativi e formativi rivolti al personale delle amministrazioni comunali coinvolte nel progetto, le competenze necessarie per rafforzare le conoscenze negli ambiti di governance interna, esterna ed interistituzionale volte a rafforzare la rete territoriale. La progettualità deve essere intesa non solo come la realizzazione del proprio progetto infrastrutturale, ma come insieme di progetti per lo sviluppo del territorio;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b) coadiuvare le amministrazioni comunali coinvolte nel progetto nella implementazione delle soluzioni operative e procedurali individuate, nei rispettivi ambiti di governance, al fine di innovare il metodo di lavoro ed il processo produttivo degli Enti attraverso attività di assistenza e affiancamento verso le tematiche prescelte, coinvolgendo anche i soggetti competenti dell’U.O.S.;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c) diffondere e implementare l'esperienza - attraverso la creazione di network tematici relativi alle priorità oggetto del progetto pilota - presso altre amministrazioni comunali compatibili e coerenti, attraverso la condivisione degli strumenti e delle metodologie adottate.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16" name="CustomShape 67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55520" y="597600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Picture 9" descr=""/>
          <p:cNvPicPr/>
          <p:nvPr/>
        </p:nvPicPr>
        <p:blipFill>
          <a:blip r:embed="rId1"/>
          <a:stretch/>
        </p:blipFill>
        <p:spPr>
          <a:xfrm>
            <a:off x="7049520" y="601092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106560" y="129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Progetto Pilota della Provincia di Lecce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144000" y="2304000"/>
            <a:ext cx="3383280" cy="2649960"/>
          </a:xfrm>
          <a:prstGeom prst="rect">
            <a:avLst/>
          </a:prstGeom>
          <a:solidFill>
            <a:srgbClr val="f6f9d4"/>
          </a:solidFill>
          <a:ln>
            <a:solidFill>
              <a:srgbClr val="ff8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Titolo del Progetto: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SALento d’AmarE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Acronimo: 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it-IT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SAL.E.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178200" y="216000"/>
            <a:ext cx="8747640" cy="9342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89" name="Immagine 50" descr=""/>
          <p:cNvPicPr/>
          <p:nvPr/>
        </p:nvPicPr>
        <p:blipFill>
          <a:blip r:embed="rId2"/>
          <a:stretch/>
        </p:blipFill>
        <p:spPr>
          <a:xfrm>
            <a:off x="3710520" y="1872000"/>
            <a:ext cx="5227560" cy="374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72"/>
          <p:cNvSpPr/>
          <p:nvPr/>
        </p:nvSpPr>
        <p:spPr>
          <a:xfrm>
            <a:off x="178200" y="216000"/>
            <a:ext cx="8747640" cy="104364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18" name="CustomShape 66"/>
          <p:cNvSpPr/>
          <p:nvPr/>
        </p:nvSpPr>
        <p:spPr>
          <a:xfrm>
            <a:off x="412200" y="2842560"/>
            <a:ext cx="8279640" cy="179676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 risorse assegnate hanno un vincolo relativo al cronoprogramma di spesa che</a:t>
            </a:r>
            <a:endParaRPr b="0" lang="it-IT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impone l’ultimazione degli interventi agevolati entro la data del 31/12/2026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19" name="Rettangolo 8"/>
          <p:cNvSpPr/>
          <p:nvPr/>
        </p:nvSpPr>
        <p:spPr>
          <a:xfrm>
            <a:off x="2213280" y="1664640"/>
            <a:ext cx="433692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5400" spc="-1" strike="noStrike">
                <a:solidFill>
                  <a:srgbClr val="a0b7ff"/>
                </a:solidFill>
                <a:latin typeface="Arial"/>
                <a:ea typeface="DejaVu Sans"/>
              </a:rPr>
              <a:t>TEMPISTICA</a:t>
            </a:r>
            <a:endParaRPr b="0" lang="it-IT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68"/>
          <p:cNvSpPr/>
          <p:nvPr/>
        </p:nvSpPr>
        <p:spPr>
          <a:xfrm>
            <a:off x="155520" y="5909760"/>
            <a:ext cx="87476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21" name="CustomShape 69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Picture 13" descr=""/>
          <p:cNvPicPr/>
          <p:nvPr/>
        </p:nvPicPr>
        <p:blipFill>
          <a:blip r:embed="rId1"/>
          <a:stretch/>
        </p:blipFill>
        <p:spPr>
          <a:xfrm>
            <a:off x="7214760" y="610812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70"/>
          <p:cNvSpPr/>
          <p:nvPr/>
        </p:nvSpPr>
        <p:spPr>
          <a:xfrm>
            <a:off x="42120" y="1304640"/>
            <a:ext cx="8747640" cy="520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</a:pPr>
            <a:r>
              <a:rPr b="1" lang="it-IT" sz="11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 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Struttura e composizione Ufficio Patti Territoriali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</a:pP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Servizio Politiche Europee, Assistenza Enti Locali, Servizi Ausiliari della Provincia di Lecce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24" name="CustomShape 71"/>
          <p:cNvSpPr/>
          <p:nvPr/>
        </p:nvSpPr>
        <p:spPr>
          <a:xfrm>
            <a:off x="5040000" y="3240000"/>
            <a:ext cx="3599640" cy="90216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L’ Ufficio potrà avvalersi di altre figure interne alla  Provincia, come informatici ed esperti in comunicazione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25" name="CustomShape 72"/>
          <p:cNvSpPr/>
          <p:nvPr/>
        </p:nvSpPr>
        <p:spPr>
          <a:xfrm>
            <a:off x="178200" y="216000"/>
            <a:ext cx="8747640" cy="104364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26" name="CustomShape 78"/>
          <p:cNvSpPr/>
          <p:nvPr/>
        </p:nvSpPr>
        <p:spPr>
          <a:xfrm>
            <a:off x="353160" y="1914840"/>
            <a:ext cx="3966480" cy="420264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Dirigente 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Dott. Carmelo Calamia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Funzionario amministrativo – Esperto legale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Dott.ssa Maria Teresa Astro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Funzionario amministrativo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Dott. Antonio Melcore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Funzionario amministrativo – Agronomo 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Dott. Renzo Paladini (Servizio Patrimonio)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Funzionario amministrativo – Esperto finanza agevolata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Dott. Alessandro Papa Pagliardini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Funzionario amministrativo-contabile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Dott. Gianfranco Piccinno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b="1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 Ingegneri della Provincia di Lecce (da individuare)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it-IT" sz="1300" spc="-1" strike="noStrike">
                <a:solidFill>
                  <a:srgbClr val="000000"/>
                </a:solidFill>
                <a:latin typeface="Times New Roman"/>
                <a:ea typeface="Calibri"/>
              </a:rPr>
              <a:t>1  Geometra della Provincia di Lecce (da individuare)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</p:txBody>
      </p:sp>
      <p:sp>
        <p:nvSpPr>
          <p:cNvPr id="227" name="Connettore diritto 185"/>
          <p:cNvSpPr/>
          <p:nvPr/>
        </p:nvSpPr>
        <p:spPr>
          <a:xfrm>
            <a:off x="4320000" y="3780000"/>
            <a:ext cx="5400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55520" y="1192320"/>
            <a:ext cx="8747640" cy="398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1" name="Picture 9" descr=""/>
          <p:cNvPicPr/>
          <p:nvPr/>
        </p:nvPicPr>
        <p:blipFill>
          <a:blip r:embed="rId1"/>
          <a:stretch/>
        </p:blipFill>
        <p:spPr>
          <a:xfrm>
            <a:off x="7427520" y="58734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155520" y="2553120"/>
            <a:ext cx="8747640" cy="29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5"/>
          <p:cNvSpPr/>
          <p:nvPr/>
        </p:nvSpPr>
        <p:spPr>
          <a:xfrm>
            <a:off x="155520" y="2880000"/>
            <a:ext cx="8747640" cy="2662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Contatti Provincia di Lecce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Palazzo dei Celestini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0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patto@provincia.le.it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0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patto@cert.provincia.le.it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0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</a:rPr>
              <a:t>Tel. 0832 6831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234" name="CustomShape 10"/>
          <p:cNvSpPr/>
          <p:nvPr/>
        </p:nvSpPr>
        <p:spPr>
          <a:xfrm>
            <a:off x="178200" y="2808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690720" y="5545800"/>
            <a:ext cx="2976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Grazie per l’attenzione!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Picture 9" descr=""/>
          <p:cNvPicPr/>
          <p:nvPr/>
        </p:nvPicPr>
        <p:blipFill>
          <a:blip r:embed="rId1"/>
          <a:stretch/>
        </p:blipFill>
        <p:spPr>
          <a:xfrm>
            <a:off x="2535480" y="4945680"/>
            <a:ext cx="918720" cy="1131480"/>
          </a:xfrm>
          <a:prstGeom prst="rect">
            <a:avLst/>
          </a:prstGeom>
          <a:ln w="0">
            <a:noFill/>
          </a:ln>
        </p:spPr>
      </p:pic>
      <p:pic>
        <p:nvPicPr>
          <p:cNvPr id="238" name="Immagine 20" descr="Lecce Palazzo dei Celestini.JPG"/>
          <p:cNvPicPr/>
          <p:nvPr/>
        </p:nvPicPr>
        <p:blipFill>
          <a:blip r:embed="rId2"/>
          <a:stretch/>
        </p:blipFill>
        <p:spPr>
          <a:xfrm>
            <a:off x="4869000" y="1842840"/>
            <a:ext cx="3666240" cy="297540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" descr="La Quercia Vallonea: bellezza secolare - Corte Del Salento"/>
          <p:cNvPicPr/>
          <p:nvPr/>
        </p:nvPicPr>
        <p:blipFill>
          <a:blip r:embed="rId3"/>
          <a:stretch/>
        </p:blipFill>
        <p:spPr>
          <a:xfrm>
            <a:off x="635760" y="1823760"/>
            <a:ext cx="3891960" cy="2994120"/>
          </a:xfrm>
          <a:prstGeom prst="rect">
            <a:avLst/>
          </a:prstGeom>
          <a:ln w="0">
            <a:noFill/>
          </a:ln>
        </p:spPr>
      </p:pic>
      <p:sp>
        <p:nvSpPr>
          <p:cNvPr id="240" name="CustomShape 3"/>
          <p:cNvSpPr/>
          <p:nvPr/>
        </p:nvSpPr>
        <p:spPr>
          <a:xfrm>
            <a:off x="10656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Picture 9" descr=""/>
          <p:cNvPicPr/>
          <p:nvPr/>
        </p:nvPicPr>
        <p:blipFill>
          <a:blip r:embed="rId1"/>
          <a:stretch/>
        </p:blipFill>
        <p:spPr>
          <a:xfrm>
            <a:off x="6886440" y="597456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122760" y="181908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Descrizione del Progetto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288000" y="2534760"/>
            <a:ext cx="8349840" cy="33750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L’idea forza, condivisa dal partenariato di progetto, è lo </a:t>
            </a: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sviluppo di una economia basata sulla filiera breve di prodotti e servizi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centrata sulle vocazioni locali e sull’identità territoriale legata ad una peculiarità storico-rurale e geografica. Il territorio salentino si caratterizza per un ambiente dominato da secoli di agricoltura, attenta ai valori della natura e del paesaggio, e con un tessuto imprenditoriale agricolo, artigianale ed industriale prevalentemente composto da PMI. 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Il Progetto Pilota ha come priorità strategica di </a:t>
            </a: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favorire la vitalità economica di attrattori naturali, culturali, turistici ed economici (es. torri costiere, parchi ed aree protette, aree mercatali e fieristiche, zone artigianali e/o industriali comunali, siti di archeologia industriale, ecc...) dei Comuni salentini mediante il loro recupero e la valorizzazione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44000" y="603900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Picture 9" descr=""/>
          <p:cNvPicPr/>
          <p:nvPr/>
        </p:nvPicPr>
        <p:blipFill>
          <a:blip r:embed="rId1"/>
          <a:stretch/>
        </p:blipFill>
        <p:spPr>
          <a:xfrm>
            <a:off x="7067520" y="60534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106560" y="129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Tematiche e obiettivi del Progetto Pilota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178200" y="216000"/>
            <a:ext cx="8747640" cy="9342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216000" y="2520000"/>
            <a:ext cx="8567280" cy="349668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L’obiettivo strategico prioritario del Progetto Pilota è di favorire la vitalità economica degli attrattori naturali, culturali, turistici ed economici dei Comuni salentini mediante il loro recupero in un’ottica di sostenibilità.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Gli attrattori recuperati saranno “condivisi” con le progettualità che la Provincia di Lecce promuove e sviluppa sul territorio di riferimento, al fine di creare una </a:t>
            </a: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“rete salentina delle risorse naturali e culturali” finalizzata ad un’offerta turistica “integrata”.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Il Progetto Pilota, pertanto, mira a </a:t>
            </a: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stimolare la collaborazione tra gli Enti Locali per il recupero e la successiva valorizzazione congiunta del patrimonio e delle risorse territoriali 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al fine di promuovere un’attrattività turistica e culturale dell’intero territorio della provincia di Lecce.   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216000" y="1920600"/>
            <a:ext cx="8567280" cy="45468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Tematica: Valorizzazione delle risorse naturali, culturali e del turismo sostenibile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55520" y="597600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Picture 9" descr=""/>
          <p:cNvPicPr/>
          <p:nvPr/>
        </p:nvPicPr>
        <p:blipFill>
          <a:blip r:embed="rId1"/>
          <a:stretch/>
        </p:blipFill>
        <p:spPr>
          <a:xfrm>
            <a:off x="6932160" y="59112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106560" y="129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Tematiche e obiettivi del Progetto Pilota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288000" y="1804320"/>
            <a:ext cx="8567280" cy="81972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Tematica: Competitività del sistema produttivo, in relazione alle potenzialità di sviluppo economico dell’area interessata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178200" y="216000"/>
            <a:ext cx="8747640" cy="9342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4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288000" y="2880000"/>
            <a:ext cx="8495280" cy="228024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Segoe UI"/>
              </a:rPr>
              <a:t>a “Rete Salentina SAL.E. delle risorse naturali e culturali” dovrà necessariamente connotarsi per la </a:t>
            </a: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Segoe UI"/>
              </a:rPr>
              <a:t>forte sinergia da instaurare con le PMI locali, in termini di offerta di prodotti e servizi innovativi e sostenibili, nei settori produttivi locali.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Segoe UI"/>
              </a:rPr>
              <a:t>Gli attrattori economici recuperati (aree mercatali e fieristiche, zone artigianali e/o industriali comunali, ecc…) favoriranno</a:t>
            </a: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Segoe UI"/>
              </a:rPr>
              <a:t> l’insediamento di nuove PMI e la crescita di quelle esistenti, 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Segoe UI"/>
              </a:rPr>
              <a:t>con il conseguente sviluppo economico del territorio salentino e dell’occupazione.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5520" y="1262880"/>
            <a:ext cx="8747640" cy="398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Picture 9" descr=""/>
          <p:cNvPicPr/>
          <p:nvPr/>
        </p:nvPicPr>
        <p:blipFill>
          <a:blip r:embed="rId1"/>
          <a:stretch/>
        </p:blipFill>
        <p:spPr>
          <a:xfrm>
            <a:off x="7175160" y="58644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4"/>
          <p:cNvSpPr/>
          <p:nvPr/>
        </p:nvSpPr>
        <p:spPr>
          <a:xfrm>
            <a:off x="122760" y="181908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Fasi di preparazione del Progetto Pilota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488160" y="2409840"/>
            <a:ext cx="3777840" cy="638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Pubblicazione dell’Avviso Pubblico della Provincia di Lecce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504000" y="3493080"/>
            <a:ext cx="3692880" cy="1186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Invio scheda presentazione di una scheda descrittiva dei progetti infrastrutturali pubblici (pubblicati sul portale della Provincia di Lecce)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578160" y="4962240"/>
            <a:ext cx="3597840" cy="91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Presentazione dei progetti infrastrutturali pubblici e imprenditoriali privati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 rot="10800000">
            <a:off x="5167080" y="3636360"/>
            <a:ext cx="199440" cy="9014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9"/>
          <p:cNvSpPr/>
          <p:nvPr/>
        </p:nvSpPr>
        <p:spPr>
          <a:xfrm>
            <a:off x="4348800" y="2561760"/>
            <a:ext cx="463320" cy="358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0"/>
          <p:cNvSpPr/>
          <p:nvPr/>
        </p:nvSpPr>
        <p:spPr>
          <a:xfrm>
            <a:off x="4348800" y="3844800"/>
            <a:ext cx="463320" cy="358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11"/>
          <p:cNvSpPr/>
          <p:nvPr/>
        </p:nvSpPr>
        <p:spPr>
          <a:xfrm>
            <a:off x="5451120" y="3806640"/>
            <a:ext cx="3092760" cy="33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Entro il 24 dicembre 2021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 rot="10800000">
            <a:off x="5167080" y="4736880"/>
            <a:ext cx="199440" cy="117288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3"/>
          <p:cNvSpPr/>
          <p:nvPr/>
        </p:nvSpPr>
        <p:spPr>
          <a:xfrm>
            <a:off x="4348800" y="5104440"/>
            <a:ext cx="463320" cy="358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4"/>
          <p:cNvSpPr/>
          <p:nvPr/>
        </p:nvSpPr>
        <p:spPr>
          <a:xfrm>
            <a:off x="5420520" y="4962240"/>
            <a:ext cx="2701800" cy="33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Entro il 24 gennaio 2022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25" name="CustomShape 15"/>
          <p:cNvSpPr/>
          <p:nvPr/>
        </p:nvSpPr>
        <p:spPr>
          <a:xfrm rot="10800000">
            <a:off x="5167080" y="2274120"/>
            <a:ext cx="199440" cy="8744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>
            <a:off x="5366520" y="2375640"/>
            <a:ext cx="2626200" cy="33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17 dicembre 2021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27" name="CustomShape 17"/>
          <p:cNvSpPr/>
          <p:nvPr/>
        </p:nvSpPr>
        <p:spPr>
          <a:xfrm>
            <a:off x="155520" y="3528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55520" y="1262880"/>
            <a:ext cx="8747640" cy="398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9" descr=""/>
          <p:cNvPicPr/>
          <p:nvPr/>
        </p:nvPicPr>
        <p:blipFill>
          <a:blip r:embed="rId1"/>
          <a:stretch/>
        </p:blipFill>
        <p:spPr>
          <a:xfrm>
            <a:off x="7102800" y="592812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122760" y="181908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Fasi di preparazione del Progetto Pilota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540360" y="2800440"/>
            <a:ext cx="3777840" cy="1735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Istruttoria delle domande pervenute e pubblicazione delle graduatorie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Candidatura del Progetto Pilota al MISE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4464000" y="3456000"/>
            <a:ext cx="463320" cy="358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7"/>
          <p:cNvSpPr/>
          <p:nvPr/>
        </p:nvSpPr>
        <p:spPr>
          <a:xfrm rot="10800000">
            <a:off x="5056560" y="3229560"/>
            <a:ext cx="199440" cy="8744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8"/>
          <p:cNvSpPr/>
          <p:nvPr/>
        </p:nvSpPr>
        <p:spPr>
          <a:xfrm>
            <a:off x="5328000" y="3456000"/>
            <a:ext cx="2626200" cy="33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Entro il 15/02/2021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155520" y="3528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9" descr=""/>
          <p:cNvPicPr/>
          <p:nvPr/>
        </p:nvPicPr>
        <p:blipFill>
          <a:blip r:embed="rId1"/>
          <a:stretch/>
        </p:blipFill>
        <p:spPr>
          <a:xfrm>
            <a:off x="6832440" y="59382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infrastrutturali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288720" y="2160000"/>
            <a:ext cx="8530920" cy="37458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44" name="Tabella 105"/>
          <p:cNvGraphicFramePr/>
          <p:nvPr/>
        </p:nvGraphicFramePr>
        <p:xfrm>
          <a:off x="702360" y="2126520"/>
          <a:ext cx="7739280" cy="3275640"/>
        </p:xfrm>
        <a:graphic>
          <a:graphicData uri="http://schemas.openxmlformats.org/drawingml/2006/table">
            <a:tbl>
              <a:tblPr/>
              <a:tblGrid>
                <a:gridCol w="2156400"/>
                <a:gridCol w="3790440"/>
                <a:gridCol w="1792800"/>
              </a:tblGrid>
              <a:tr h="41400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COMUNI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Surbo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“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Lungo la via Traiana Calabra”: realizzazione  di un’infrastruttura di mobilità e di socializzazione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68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Cursi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“</a:t>
                      </a: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La Fabbrica” – Progetto di recupero della Fabbrica ex manifattura tabacchi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056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Squinzano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Riqualificazione dell’Area “ex Macello” destinata alle attività del Centro Polifunzionale Laboratorio Urbano III lotto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Monteroni di Lecce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Ristrutturazione e valorizzazione dell’ex mercato coperto comunale 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Provincia di Lecce (d’intesa con il Comune di Lecce)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Realizzazione Museo Virtuale dedicato a Tito Schipa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256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Cavallino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Recupero e valorizzazione dell’area della Villa Comunale</a:t>
                      </a:r>
                      <a:r>
                        <a:rPr b="0" lang="it-IT" sz="9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b="0" lang="it-IT" sz="9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8"/>
          <p:cNvSpPr/>
          <p:nvPr/>
        </p:nvSpPr>
        <p:spPr>
          <a:xfrm>
            <a:off x="155520" y="5909760"/>
            <a:ext cx="87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e contenuti a cura di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PROVINCIA DI LECCE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 Politiche Europee, Assistenza Enti Locali, Servizi Ausiliari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46" name="CustomShape 19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Picture 1" descr=""/>
          <p:cNvPicPr/>
          <p:nvPr/>
        </p:nvPicPr>
        <p:blipFill>
          <a:blip r:embed="rId1"/>
          <a:stretch/>
        </p:blipFill>
        <p:spPr>
          <a:xfrm>
            <a:off x="6832440" y="5938200"/>
            <a:ext cx="492120" cy="60624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20"/>
          <p:cNvSpPr/>
          <p:nvPr/>
        </p:nvSpPr>
        <p:spPr>
          <a:xfrm>
            <a:off x="144000" y="1656000"/>
            <a:ext cx="8747640" cy="398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Interventi infrastrutturali finanziati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49" name="CustomShape 21"/>
          <p:cNvSpPr/>
          <p:nvPr/>
        </p:nvSpPr>
        <p:spPr>
          <a:xfrm>
            <a:off x="288720" y="2160000"/>
            <a:ext cx="8530920" cy="3745800"/>
          </a:xfrm>
          <a:prstGeom prst="rect">
            <a:avLst/>
          </a:prstGeom>
          <a:solidFill>
            <a:srgbClr val="f6f9d4"/>
          </a:solidFill>
          <a:ln>
            <a:solidFill>
              <a:srgbClr val="346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50" name="CustomShape 22"/>
          <p:cNvSpPr/>
          <p:nvPr/>
        </p:nvSpPr>
        <p:spPr>
          <a:xfrm>
            <a:off x="178200" y="216000"/>
            <a:ext cx="8747640" cy="1229400"/>
          </a:xfrm>
          <a:prstGeom prst="rect">
            <a:avLst/>
          </a:pr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PATTO TERRITORIALE DELLA PROVINCIA DI LECCE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del Ministro dello Sviluppo Economico del 30/11/2020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75" strike="noStrike">
                <a:solidFill>
                  <a:srgbClr val="548235"/>
                </a:solidFill>
                <a:latin typeface="Calibri"/>
                <a:ea typeface="DejaVu Sans"/>
              </a:rPr>
              <a:t>Decreto direttoriale del 30/07/2021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1" lang="it-IT" sz="2400" spc="75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151" name="Tabella 112"/>
          <p:cNvGraphicFramePr/>
          <p:nvPr/>
        </p:nvGraphicFramePr>
        <p:xfrm>
          <a:off x="540000" y="2370600"/>
          <a:ext cx="7739280" cy="3023280"/>
        </p:xfrm>
        <a:graphic>
          <a:graphicData uri="http://schemas.openxmlformats.org/drawingml/2006/table">
            <a:tbl>
              <a:tblPr/>
              <a:tblGrid>
                <a:gridCol w="2156400"/>
                <a:gridCol w="3790440"/>
                <a:gridCol w="1792800"/>
              </a:tblGrid>
              <a:tr h="41400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COMUNI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PROGETTI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IMPORTI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Trepuzzi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 Fabbrica del Gusto e delle Tradizioni del Nord Salento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noFill/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noFill/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San Cassiano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Laboratorio di mobilità sostenibile e inclusione sociale del Parco dei Paduli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299.567,76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Tricase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Restauro e rifunzionalizzazione locali a piano terra dell’ex Convento dei Padri Domenicani</a:t>
                      </a:r>
                      <a:r>
                        <a:rPr b="0" lang="it-IT" sz="9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b="0" lang="it-IT" sz="9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Melendugno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Realizzazione di Hub turistico nella Marina di San Foca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Bagnolo del Salento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Realizzazione di una Velostazione in prossimità della stazione ferroviaria di Bagnolo del Salento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299.990,00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256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Andrano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2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Valorizzazione dell'area Piazzale Madonna del Carmine</a:t>
                      </a:r>
                      <a:r>
                        <a:rPr b="0" lang="it-IT" sz="900" spc="7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b="0" lang="it-IT" sz="9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300.000,00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2083</TotalTime>
  <Application>LibreOffice/7.2.3.2$Windows_X86_64 LibreOffice_project/d166454616c1632304285822f9c83ce2e660fd92</Application>
  <AppVersion>15.0000</AppVersion>
  <Words>2984</Words>
  <Paragraphs>527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2020-05-05T06:33:52Z</dcterms:created>
  <dc:creator>Vito Buono</dc:creator>
  <dc:description/>
  <dc:language>it-IT</dc:language>
  <cp:lastModifiedBy>Carmelo Calamia</cp:lastModifiedBy>
  <dcterms:modified xsi:type="dcterms:W3CDTF">2024-03-21T12:18:15Z</dcterms:modified>
  <cp:revision>194</cp:revision>
  <dc:subject/>
  <dc:title>Riunione del XX/XX/XXXX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Presentazione su schermo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23</vt:i4>
  </property>
</Properties>
</file>